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7" r:id="rId1"/>
    <p:sldMasterId id="2147484762" r:id="rId2"/>
  </p:sldMasterIdLst>
  <p:notesMasterIdLst>
    <p:notesMasterId r:id="rId47"/>
  </p:notesMasterIdLst>
  <p:handoutMasterIdLst>
    <p:handoutMasterId r:id="rId48"/>
  </p:handoutMasterIdLst>
  <p:sldIdLst>
    <p:sldId id="266" r:id="rId3"/>
    <p:sldId id="1016" r:id="rId4"/>
    <p:sldId id="267" r:id="rId5"/>
    <p:sldId id="1012" r:id="rId6"/>
    <p:sldId id="1011" r:id="rId7"/>
    <p:sldId id="1003" r:id="rId8"/>
    <p:sldId id="1018" r:id="rId9"/>
    <p:sldId id="992" r:id="rId10"/>
    <p:sldId id="999" r:id="rId11"/>
    <p:sldId id="791" r:id="rId12"/>
    <p:sldId id="792" r:id="rId13"/>
    <p:sldId id="1000" r:id="rId14"/>
    <p:sldId id="868" r:id="rId15"/>
    <p:sldId id="907" r:id="rId16"/>
    <p:sldId id="926" r:id="rId17"/>
    <p:sldId id="925" r:id="rId18"/>
    <p:sldId id="927" r:id="rId19"/>
    <p:sldId id="1005" r:id="rId20"/>
    <p:sldId id="1019" r:id="rId21"/>
    <p:sldId id="929" r:id="rId22"/>
    <p:sldId id="908" r:id="rId23"/>
    <p:sldId id="909" r:id="rId24"/>
    <p:sldId id="856" r:id="rId25"/>
    <p:sldId id="1022" r:id="rId26"/>
    <p:sldId id="1024" r:id="rId27"/>
    <p:sldId id="1034" r:id="rId28"/>
    <p:sldId id="1021" r:id="rId29"/>
    <p:sldId id="1038" r:id="rId30"/>
    <p:sldId id="1039" r:id="rId31"/>
    <p:sldId id="1033" r:id="rId32"/>
    <p:sldId id="857" r:id="rId33"/>
    <p:sldId id="807" r:id="rId34"/>
    <p:sldId id="808" r:id="rId35"/>
    <p:sldId id="809" r:id="rId36"/>
    <p:sldId id="810" r:id="rId37"/>
    <p:sldId id="811" r:id="rId38"/>
    <p:sldId id="838" r:id="rId39"/>
    <p:sldId id="988" r:id="rId40"/>
    <p:sldId id="1008" r:id="rId41"/>
    <p:sldId id="1010" r:id="rId42"/>
    <p:sldId id="852" r:id="rId43"/>
    <p:sldId id="1013" r:id="rId44"/>
    <p:sldId id="1014" r:id="rId45"/>
    <p:sldId id="855" r:id="rId46"/>
  </p:sldIdLst>
  <p:sldSz cx="9144000" cy="6858000" type="screen4x3"/>
  <p:notesSz cx="7010400" cy="9236075"/>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nce Kinney" initials="LK" lastIdx="4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C1DFED"/>
    <a:srgbClr val="91C7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838" autoAdjust="0"/>
    <p:restoredTop sz="98971" autoAdjust="0"/>
  </p:normalViewPr>
  <p:slideViewPr>
    <p:cSldViewPr snapToGrid="0" snapToObjects="1">
      <p:cViewPr varScale="1">
        <p:scale>
          <a:sx n="84" d="100"/>
          <a:sy n="84" d="100"/>
        </p:scale>
        <p:origin x="210" y="34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83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256" cy="461804"/>
          </a:xfrm>
          <a:prstGeom prst="rect">
            <a:avLst/>
          </a:prstGeom>
        </p:spPr>
        <p:txBody>
          <a:bodyPr vert="horz" lIns="92126" tIns="46063" rIns="92126" bIns="46063" rtlCol="0"/>
          <a:lstStyle>
            <a:lvl1pPr algn="l">
              <a:defRPr sz="1200"/>
            </a:lvl1pPr>
          </a:lstStyle>
          <a:p>
            <a:endParaRPr lang="en-US" dirty="0"/>
          </a:p>
        </p:txBody>
      </p:sp>
      <p:sp>
        <p:nvSpPr>
          <p:cNvPr id="3" name="Date Placeholder 2"/>
          <p:cNvSpPr>
            <a:spLocks noGrp="1"/>
          </p:cNvSpPr>
          <p:nvPr>
            <p:ph type="dt" sz="quarter" idx="1"/>
          </p:nvPr>
        </p:nvSpPr>
        <p:spPr>
          <a:xfrm>
            <a:off x="3971551" y="0"/>
            <a:ext cx="3037255" cy="461804"/>
          </a:xfrm>
          <a:prstGeom prst="rect">
            <a:avLst/>
          </a:prstGeom>
        </p:spPr>
        <p:txBody>
          <a:bodyPr vert="horz" lIns="92126" tIns="46063" rIns="92126" bIns="46063" rtlCol="0"/>
          <a:lstStyle>
            <a:lvl1pPr algn="r">
              <a:defRPr sz="1200"/>
            </a:lvl1pPr>
          </a:lstStyle>
          <a:p>
            <a:fld id="{CAE47494-668A-4F62-83AE-A0141C209DE2}" type="datetimeFigureOut">
              <a:rPr lang="en-US" smtClean="0"/>
              <a:t>1/29/2021</a:t>
            </a:fld>
            <a:endParaRPr lang="en-US" dirty="0"/>
          </a:p>
        </p:txBody>
      </p:sp>
      <p:sp>
        <p:nvSpPr>
          <p:cNvPr id="4" name="Footer Placeholder 3"/>
          <p:cNvSpPr>
            <a:spLocks noGrp="1"/>
          </p:cNvSpPr>
          <p:nvPr>
            <p:ph type="ftr" sz="quarter" idx="2"/>
          </p:nvPr>
        </p:nvSpPr>
        <p:spPr>
          <a:xfrm>
            <a:off x="0" y="8772668"/>
            <a:ext cx="3037256" cy="461804"/>
          </a:xfrm>
          <a:prstGeom prst="rect">
            <a:avLst/>
          </a:prstGeom>
        </p:spPr>
        <p:txBody>
          <a:bodyPr vert="horz" lIns="92126" tIns="46063" rIns="92126" bIns="46063" rtlCol="0" anchor="b"/>
          <a:lstStyle>
            <a:lvl1pPr algn="l">
              <a:defRPr sz="1200"/>
            </a:lvl1pPr>
          </a:lstStyle>
          <a:p>
            <a:r>
              <a:rPr lang="en-US" dirty="0"/>
              <a:t>Engineering for a better Texas  </a:t>
            </a:r>
          </a:p>
        </p:txBody>
      </p:sp>
      <p:sp>
        <p:nvSpPr>
          <p:cNvPr id="5" name="Slide Number Placeholder 4"/>
          <p:cNvSpPr>
            <a:spLocks noGrp="1"/>
          </p:cNvSpPr>
          <p:nvPr>
            <p:ph type="sldNum" sz="quarter" idx="3"/>
          </p:nvPr>
        </p:nvSpPr>
        <p:spPr>
          <a:xfrm>
            <a:off x="3971551" y="8772668"/>
            <a:ext cx="3037255" cy="461804"/>
          </a:xfrm>
          <a:prstGeom prst="rect">
            <a:avLst/>
          </a:prstGeom>
        </p:spPr>
        <p:txBody>
          <a:bodyPr vert="horz" lIns="92126" tIns="46063" rIns="92126" bIns="46063" rtlCol="0" anchor="b"/>
          <a:lstStyle>
            <a:lvl1pPr algn="r">
              <a:defRPr sz="1200"/>
            </a:lvl1pPr>
          </a:lstStyle>
          <a:p>
            <a:fld id="{0AABD384-86EB-40C4-B061-17F57BB958A0}" type="slidenum">
              <a:rPr lang="en-US" smtClean="0"/>
              <a:t>‹#›</a:t>
            </a:fld>
            <a:endParaRPr lang="en-US" dirty="0"/>
          </a:p>
        </p:txBody>
      </p:sp>
    </p:spTree>
    <p:extLst>
      <p:ext uri="{BB962C8B-B14F-4D97-AF65-F5344CB8AC3E}">
        <p14:creationId xmlns:p14="http://schemas.microsoft.com/office/powerpoint/2010/main" val="3223181586"/>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126" tIns="46063" rIns="92126" bIns="46063"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2126" tIns="46063" rIns="92126" bIns="46063" rtlCol="0"/>
          <a:lstStyle>
            <a:lvl1pPr algn="r" fontAlgn="auto">
              <a:spcBef>
                <a:spcPts val="0"/>
              </a:spcBef>
              <a:spcAft>
                <a:spcPts val="0"/>
              </a:spcAft>
              <a:defRPr sz="1200">
                <a:latin typeface="+mn-lt"/>
                <a:cs typeface="+mn-cs"/>
              </a:defRPr>
            </a:lvl1pPr>
          </a:lstStyle>
          <a:p>
            <a:pPr>
              <a:defRPr/>
            </a:pPr>
            <a:fld id="{0AEBB3DF-130C-42C2-A391-9D911D7E6F91}" type="datetimeFigureOut">
              <a:rPr lang="en-US"/>
              <a:pPr>
                <a:defRPr/>
              </a:pPr>
              <a:t>1/29/2021</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126" tIns="46063" rIns="92126" bIns="46063" rtlCol="0" anchor="ctr"/>
          <a:lstStyle/>
          <a:p>
            <a:pPr lvl="0"/>
            <a:endParaRPr lang="en-US" noProof="0"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126" tIns="46063" rIns="92126" bIns="4606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2126" tIns="46063" rIns="92126" bIns="46063" rtlCol="0" anchor="b"/>
          <a:lstStyle>
            <a:lvl1pPr algn="l" fontAlgn="auto">
              <a:spcBef>
                <a:spcPts val="0"/>
              </a:spcBef>
              <a:spcAft>
                <a:spcPts val="0"/>
              </a:spcAft>
              <a:defRPr sz="1200">
                <a:latin typeface="+mn-lt"/>
                <a:cs typeface="+mn-cs"/>
              </a:defRPr>
            </a:lvl1pPr>
          </a:lstStyle>
          <a:p>
            <a:pPr>
              <a:defRPr/>
            </a:pPr>
            <a:r>
              <a:rPr lang="en-US" dirty="0"/>
              <a:t>Engineering for a better Texas  </a:t>
            </a:r>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126" tIns="46063" rIns="92126" bIns="46063" rtlCol="0" anchor="b"/>
          <a:lstStyle>
            <a:lvl1pPr algn="r" fontAlgn="auto">
              <a:spcBef>
                <a:spcPts val="0"/>
              </a:spcBef>
              <a:spcAft>
                <a:spcPts val="0"/>
              </a:spcAft>
              <a:defRPr sz="1200">
                <a:latin typeface="+mn-lt"/>
                <a:cs typeface="+mn-cs"/>
              </a:defRPr>
            </a:lvl1pPr>
          </a:lstStyle>
          <a:p>
            <a:pPr>
              <a:defRPr/>
            </a:pPr>
            <a:fld id="{2797724E-2E4B-4A61-ADB5-2C8DE167668B}" type="slidenum">
              <a:rPr lang="en-US"/>
              <a:pPr>
                <a:defRPr/>
              </a:pPr>
              <a:t>‹#›</a:t>
            </a:fld>
            <a:endParaRPr lang="en-US" dirty="0"/>
          </a:p>
        </p:txBody>
      </p:sp>
    </p:spTree>
    <p:extLst>
      <p:ext uri="{BB962C8B-B14F-4D97-AF65-F5344CB8AC3E}">
        <p14:creationId xmlns:p14="http://schemas.microsoft.com/office/powerpoint/2010/main" val="3666148953"/>
      </p:ext>
    </p:extLst>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95388" y="692150"/>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dirty="0"/>
              <a:t>Our commitment is to communicate more frequently with more user-friendly information</a:t>
            </a:r>
          </a:p>
          <a:p>
            <a:pPr>
              <a:defRPr/>
            </a:pPr>
            <a:endParaRPr lang="en-US" dirty="0"/>
          </a:p>
          <a:p>
            <a:pPr>
              <a:defRPr/>
            </a:pPr>
            <a:r>
              <a:rPr lang="en-US" dirty="0"/>
              <a:t>TBPE makes announcements and posts general information and reminders through its social media links.</a:t>
            </a:r>
          </a:p>
          <a:p>
            <a:pPr marL="181217" indent="-181217">
              <a:buFontTx/>
              <a:buChar char="-"/>
              <a:defRPr/>
            </a:pPr>
            <a:endParaRPr lang="en-US" dirty="0"/>
          </a:p>
          <a:p>
            <a:pPr marL="181217" indent="-181217">
              <a:buFontTx/>
              <a:buChar char="-"/>
              <a:defRPr/>
            </a:pPr>
            <a:endParaRPr lang="en-US" dirty="0"/>
          </a:p>
          <a:p>
            <a:pPr>
              <a:defRPr/>
            </a:pPr>
            <a:endParaRPr lang="en-US" dirty="0"/>
          </a:p>
          <a:p>
            <a:pPr>
              <a:defRPr/>
            </a:pPr>
            <a:endParaRPr lang="en-US" dirty="0"/>
          </a:p>
        </p:txBody>
      </p:sp>
      <p:sp>
        <p:nvSpPr>
          <p:cNvPr id="2" name="Footer Placeholder 1"/>
          <p:cNvSpPr>
            <a:spLocks noGrp="1"/>
          </p:cNvSpPr>
          <p:nvPr>
            <p:ph type="ftr" sz="quarter" idx="10"/>
          </p:nvPr>
        </p:nvSpPr>
        <p:spPr/>
        <p:txBody>
          <a:bodyPr/>
          <a:lstStyle/>
          <a:p>
            <a:pPr>
              <a:defRPr/>
            </a:pPr>
            <a:r>
              <a:rPr lang="en-US" dirty="0">
                <a:solidFill>
                  <a:prstClr val="black"/>
                </a:solidFill>
              </a:rPr>
              <a:t>Engineering for a better Texas  </a:t>
            </a:r>
          </a:p>
        </p:txBody>
      </p:sp>
    </p:spTree>
    <p:extLst>
      <p:ext uri="{BB962C8B-B14F-4D97-AF65-F5344CB8AC3E}">
        <p14:creationId xmlns:p14="http://schemas.microsoft.com/office/powerpoint/2010/main" val="2715683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1195388" y="692150"/>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Professionals include doctors, lawyers, engineers, etc. There is an understanding that professionals are regulated to ensure ethical behavior which creates a safer environment</a:t>
            </a:r>
          </a:p>
        </p:txBody>
      </p:sp>
      <p:sp>
        <p:nvSpPr>
          <p:cNvPr id="4" name="Slide Number Placeholder 3"/>
          <p:cNvSpPr>
            <a:spLocks noGrp="1"/>
          </p:cNvSpPr>
          <p:nvPr>
            <p:ph type="sldNum" sz="quarter" idx="5"/>
          </p:nvPr>
        </p:nvSpPr>
        <p:spPr/>
        <p:txBody>
          <a:bodyPr/>
          <a:lstStyle/>
          <a:p>
            <a:pPr>
              <a:defRPr/>
            </a:pPr>
            <a:fld id="{E01B6012-AE03-4FDC-A1EC-28D78D2600F1}" type="slidenum">
              <a:rPr lang="en-US">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647879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Professionals include doctors, lawyers, engineers, etc. There is an understanding that professionals are regulated to ensure ethical behavior which creates a safer environment</a:t>
            </a:r>
          </a:p>
        </p:txBody>
      </p:sp>
      <p:sp>
        <p:nvSpPr>
          <p:cNvPr id="2" name="Footer Placeholder 1"/>
          <p:cNvSpPr>
            <a:spLocks noGrp="1"/>
          </p:cNvSpPr>
          <p:nvPr>
            <p:ph type="ftr" sz="quarter" idx="10"/>
          </p:nvPr>
        </p:nvSpPr>
        <p:spPr/>
        <p:txBody>
          <a:bodyPr/>
          <a:lstStyle/>
          <a:p>
            <a:pPr>
              <a:defRPr/>
            </a:pPr>
            <a:r>
              <a:rPr lang="en-US" dirty="0">
                <a:solidFill>
                  <a:prstClr val="black"/>
                </a:solidFill>
              </a:rPr>
              <a:t>Engineering for a better Texas  </a:t>
            </a:r>
          </a:p>
        </p:txBody>
      </p:sp>
    </p:spTree>
    <p:extLst>
      <p:ext uri="{BB962C8B-B14F-4D97-AF65-F5344CB8AC3E}">
        <p14:creationId xmlns:p14="http://schemas.microsoft.com/office/powerpoint/2010/main" val="1811607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1195388" y="692150"/>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Professionals include doctors, lawyers, engineers, etc. There is an understanding that professionals are regulated to ensure ethical behavior which creates a safer environment</a:t>
            </a:r>
          </a:p>
        </p:txBody>
      </p:sp>
      <p:sp>
        <p:nvSpPr>
          <p:cNvPr id="4" name="Slide Number Placeholder 3"/>
          <p:cNvSpPr>
            <a:spLocks noGrp="1"/>
          </p:cNvSpPr>
          <p:nvPr>
            <p:ph type="sldNum" sz="quarter" idx="5"/>
          </p:nvPr>
        </p:nvSpPr>
        <p:spPr/>
        <p:txBody>
          <a:bodyPr/>
          <a:lstStyle/>
          <a:p>
            <a:pPr>
              <a:defRPr/>
            </a:pPr>
            <a:fld id="{8FE039D8-F54F-4A85-8FF8-4431D3E71F7C}"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3172797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1195388" y="692150"/>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Professionals include doctors, lawyers, engineers, etc. There is an understanding that professionals are regulated to ensure ethical behavior which creates a safer environment</a:t>
            </a:r>
          </a:p>
        </p:txBody>
      </p:sp>
      <p:sp>
        <p:nvSpPr>
          <p:cNvPr id="4" name="Slide Number Placeholder 3"/>
          <p:cNvSpPr>
            <a:spLocks noGrp="1"/>
          </p:cNvSpPr>
          <p:nvPr>
            <p:ph type="sldNum" sz="quarter" idx="5"/>
          </p:nvPr>
        </p:nvSpPr>
        <p:spPr/>
        <p:txBody>
          <a:bodyPr/>
          <a:lstStyle/>
          <a:p>
            <a:pPr>
              <a:defRPr/>
            </a:pPr>
            <a:fld id="{8FE039D8-F54F-4A85-8FF8-4431D3E71F7C}"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2313975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1195388" y="692150"/>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Professionals include doctors, lawyers, engineers, etc. There is an understanding that professionals are regulated to ensure ethical behavior which creates a safer environment</a:t>
            </a:r>
          </a:p>
        </p:txBody>
      </p:sp>
      <p:sp>
        <p:nvSpPr>
          <p:cNvPr id="4" name="Slide Number Placeholder 3"/>
          <p:cNvSpPr>
            <a:spLocks noGrp="1"/>
          </p:cNvSpPr>
          <p:nvPr>
            <p:ph type="sldNum" sz="quarter" idx="5"/>
          </p:nvPr>
        </p:nvSpPr>
        <p:spPr/>
        <p:txBody>
          <a:bodyPr/>
          <a:lstStyle/>
          <a:p>
            <a:pPr>
              <a:defRPr/>
            </a:pPr>
            <a:fld id="{8FE039D8-F54F-4A85-8FF8-4431D3E71F7C}"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3428015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1"/>
          <p:cNvSpPr txBox="1">
            <a:spLocks noGrp="1" noChangeArrowheads="1"/>
          </p:cNvSpPr>
          <p:nvPr/>
        </p:nvSpPr>
        <p:spPr bwMode="auto">
          <a:xfrm>
            <a:off x="3972560" y="0"/>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03" tIns="46250" rIns="92503" bIns="46250"/>
          <a:lstStyle>
            <a:lvl1pPr defTabSz="911225" eaLnBrk="0" hangingPunct="0">
              <a:defRPr>
                <a:solidFill>
                  <a:schemeClr val="tx1"/>
                </a:solidFill>
                <a:latin typeface="Arial" charset="0"/>
                <a:cs typeface="Arial" charset="0"/>
              </a:defRPr>
            </a:lvl1pPr>
            <a:lvl2pPr marL="742950" indent="-285750" defTabSz="911225" eaLnBrk="0" hangingPunct="0">
              <a:defRPr>
                <a:solidFill>
                  <a:schemeClr val="tx1"/>
                </a:solidFill>
                <a:latin typeface="Arial" charset="0"/>
                <a:cs typeface="Arial" charset="0"/>
              </a:defRPr>
            </a:lvl2pPr>
            <a:lvl3pPr marL="1143000" indent="-228600" defTabSz="911225" eaLnBrk="0" hangingPunct="0">
              <a:defRPr>
                <a:solidFill>
                  <a:schemeClr val="tx1"/>
                </a:solidFill>
                <a:latin typeface="Arial" charset="0"/>
                <a:cs typeface="Arial" charset="0"/>
              </a:defRPr>
            </a:lvl3pPr>
            <a:lvl4pPr marL="1600200" indent="-228600" defTabSz="911225" eaLnBrk="0" hangingPunct="0">
              <a:defRPr>
                <a:solidFill>
                  <a:schemeClr val="tx1"/>
                </a:solidFill>
                <a:latin typeface="Arial" charset="0"/>
                <a:cs typeface="Arial" charset="0"/>
              </a:defRPr>
            </a:lvl4pPr>
            <a:lvl5pPr marL="2057400" indent="-228600" defTabSz="911225" eaLnBrk="0" hangingPunct="0">
              <a:defRPr>
                <a:solidFill>
                  <a:schemeClr val="tx1"/>
                </a:solidFill>
                <a:latin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cs typeface="Arial" charset="0"/>
              </a:defRPr>
            </a:lvl9pPr>
          </a:lstStyle>
          <a:p>
            <a:pPr algn="r"/>
            <a:fld id="{DDB766C5-0496-40F1-AE88-BE2A87274E3D}" type="datetime1">
              <a:rPr lang="en-US" sz="1200">
                <a:solidFill>
                  <a:prstClr val="black"/>
                </a:solidFill>
                <a:latin typeface="Times New Roman" pitchFamily="18" charset="0"/>
              </a:rPr>
              <a:pPr algn="r"/>
              <a:t>1/29/2021</a:t>
            </a:fld>
            <a:endParaRPr lang="en-US" sz="1200" dirty="0">
              <a:solidFill>
                <a:prstClr val="black"/>
              </a:solidFill>
              <a:latin typeface="Times New Roman" pitchFamily="18" charset="0"/>
            </a:endParaRPr>
          </a:p>
        </p:txBody>
      </p:sp>
      <p:sp>
        <p:nvSpPr>
          <p:cNvPr id="82947" name="Rectangle 13"/>
          <p:cNvSpPr txBox="1">
            <a:spLocks noGrp="1" noChangeArrowheads="1"/>
          </p:cNvSpPr>
          <p:nvPr/>
        </p:nvSpPr>
        <p:spPr bwMode="auto">
          <a:xfrm>
            <a:off x="3972560" y="8774271"/>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03" tIns="46250" rIns="92503" bIns="46250" anchor="b"/>
          <a:lstStyle>
            <a:lvl1pPr defTabSz="911225" eaLnBrk="0" hangingPunct="0">
              <a:defRPr>
                <a:solidFill>
                  <a:schemeClr val="tx1"/>
                </a:solidFill>
                <a:latin typeface="Arial" charset="0"/>
                <a:cs typeface="Arial" charset="0"/>
              </a:defRPr>
            </a:lvl1pPr>
            <a:lvl2pPr marL="742950" indent="-285750" defTabSz="911225" eaLnBrk="0" hangingPunct="0">
              <a:defRPr>
                <a:solidFill>
                  <a:schemeClr val="tx1"/>
                </a:solidFill>
                <a:latin typeface="Arial" charset="0"/>
                <a:cs typeface="Arial" charset="0"/>
              </a:defRPr>
            </a:lvl2pPr>
            <a:lvl3pPr marL="1143000" indent="-228600" defTabSz="911225" eaLnBrk="0" hangingPunct="0">
              <a:defRPr>
                <a:solidFill>
                  <a:schemeClr val="tx1"/>
                </a:solidFill>
                <a:latin typeface="Arial" charset="0"/>
                <a:cs typeface="Arial" charset="0"/>
              </a:defRPr>
            </a:lvl3pPr>
            <a:lvl4pPr marL="1600200" indent="-228600" defTabSz="911225" eaLnBrk="0" hangingPunct="0">
              <a:defRPr>
                <a:solidFill>
                  <a:schemeClr val="tx1"/>
                </a:solidFill>
                <a:latin typeface="Arial" charset="0"/>
                <a:cs typeface="Arial" charset="0"/>
              </a:defRPr>
            </a:lvl4pPr>
            <a:lvl5pPr marL="2057400" indent="-228600" defTabSz="911225" eaLnBrk="0" hangingPunct="0">
              <a:defRPr>
                <a:solidFill>
                  <a:schemeClr val="tx1"/>
                </a:solidFill>
                <a:latin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cs typeface="Arial" charset="0"/>
              </a:defRPr>
            </a:lvl9pPr>
          </a:lstStyle>
          <a:p>
            <a:pPr algn="r"/>
            <a:fld id="{1711DC84-6B5C-4A41-B3AF-6BC3AD645B93}" type="slidenum">
              <a:rPr lang="en-US" sz="1200">
                <a:solidFill>
                  <a:prstClr val="black"/>
                </a:solidFill>
                <a:latin typeface="Times New Roman" pitchFamily="18" charset="0"/>
              </a:rPr>
              <a:pPr algn="r"/>
              <a:t>23</a:t>
            </a:fld>
            <a:endParaRPr lang="en-US" sz="1200" dirty="0">
              <a:solidFill>
                <a:prstClr val="black"/>
              </a:solidFill>
              <a:latin typeface="Times New Roman" pitchFamily="18" charset="0"/>
            </a:endParaRPr>
          </a:p>
        </p:txBody>
      </p:sp>
      <p:sp>
        <p:nvSpPr>
          <p:cNvPr id="82948" name="Rectangle 2"/>
          <p:cNvSpPr>
            <a:spLocks noGrp="1" noRot="1" noChangeAspect="1" noChangeArrowheads="1" noTextEdit="1"/>
          </p:cNvSpPr>
          <p:nvPr>
            <p:ph type="sldImg"/>
          </p:nvPr>
        </p:nvSpPr>
        <p:spPr bwMode="auto">
          <a:xfrm>
            <a:off x="1198563" y="693738"/>
            <a:ext cx="4618037"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9" name="Rectangle 3"/>
          <p:cNvSpPr>
            <a:spLocks noGrp="1" noChangeArrowheads="1"/>
          </p:cNvSpPr>
          <p:nvPr>
            <p:ph type="body" idx="1"/>
          </p:nvPr>
        </p:nvSpPr>
        <p:spPr bwMode="auto">
          <a:xfrm>
            <a:off x="933098" y="4387136"/>
            <a:ext cx="5144206" cy="41546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503" tIns="46250" rIns="92503" bIns="46250" numCol="1" anchor="t" anchorCtr="0" compatLnSpc="1">
            <a:prstTxWarp prst="textNoShape">
              <a:avLst/>
            </a:prstTxWarp>
          </a:bodyPr>
          <a:lstStyle/>
          <a:p>
            <a:r>
              <a:rPr lang="en-US" dirty="0"/>
              <a:t>Know the CE requirements because this is usually have a few questions. Up to five hours of self-study</a:t>
            </a:r>
          </a:p>
          <a:p>
            <a:r>
              <a:rPr lang="en-US" dirty="0"/>
              <a:t>14 hours can be carried forward, one hour must be in ethics every year,</a:t>
            </a:r>
          </a:p>
          <a:p>
            <a:r>
              <a:rPr lang="en-US" dirty="0"/>
              <a:t>An hour should be considered the amount of time on topic; topics are not pre-approved so it’s the honor system that what you have taken is relevant to your professional practice per statute 1001.210. 137.17</a:t>
            </a:r>
          </a:p>
          <a:p>
            <a:r>
              <a:rPr lang="en-US" dirty="0"/>
              <a:t>There is not an exemption for over 65 – which is the #1 reason we return renewal checks</a:t>
            </a:r>
          </a:p>
          <a:p>
            <a:r>
              <a:rPr lang="en-US" dirty="0"/>
              <a:t>If you renew and haven’t done the CE it is fraudulent. Otherwise good engineers can be busted.</a:t>
            </a:r>
          </a:p>
          <a:p>
            <a:r>
              <a:rPr lang="en-US" dirty="0"/>
              <a:t>There is no pre-certification; PEs are expected to know what classes are accepted.</a:t>
            </a:r>
          </a:p>
          <a:p>
            <a:r>
              <a:rPr lang="en-US" dirty="0"/>
              <a:t>All done electronically. </a:t>
            </a:r>
          </a:p>
          <a:p>
            <a:endParaRPr lang="en-US" dirty="0"/>
          </a:p>
          <a:p>
            <a:r>
              <a:rPr lang="en-US" dirty="0"/>
              <a:t>Ask them their experience – how many of you have been audited? Was it pretty easy? Just needed to have documentation, right? </a:t>
            </a:r>
          </a:p>
          <a:p>
            <a:endParaRPr lang="en-US" dirty="0"/>
          </a:p>
          <a:p>
            <a:endParaRPr lang="en-US" dirty="0"/>
          </a:p>
        </p:txBody>
      </p:sp>
    </p:spTree>
    <p:extLst>
      <p:ext uri="{BB962C8B-B14F-4D97-AF65-F5344CB8AC3E}">
        <p14:creationId xmlns:p14="http://schemas.microsoft.com/office/powerpoint/2010/main" val="2529654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1"/>
          <p:cNvSpPr txBox="1">
            <a:spLocks noGrp="1" noChangeArrowheads="1"/>
          </p:cNvSpPr>
          <p:nvPr/>
        </p:nvSpPr>
        <p:spPr bwMode="auto">
          <a:xfrm>
            <a:off x="3972560" y="0"/>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03" tIns="46250" rIns="92503" bIns="46250"/>
          <a:lstStyle>
            <a:lvl1pPr defTabSz="911225" eaLnBrk="0" hangingPunct="0">
              <a:defRPr>
                <a:solidFill>
                  <a:schemeClr val="tx1"/>
                </a:solidFill>
                <a:latin typeface="Arial" charset="0"/>
                <a:cs typeface="Arial" charset="0"/>
              </a:defRPr>
            </a:lvl1pPr>
            <a:lvl2pPr marL="742950" indent="-285750" defTabSz="911225" eaLnBrk="0" hangingPunct="0">
              <a:defRPr>
                <a:solidFill>
                  <a:schemeClr val="tx1"/>
                </a:solidFill>
                <a:latin typeface="Arial" charset="0"/>
                <a:cs typeface="Arial" charset="0"/>
              </a:defRPr>
            </a:lvl2pPr>
            <a:lvl3pPr marL="1143000" indent="-228600" defTabSz="911225" eaLnBrk="0" hangingPunct="0">
              <a:defRPr>
                <a:solidFill>
                  <a:schemeClr val="tx1"/>
                </a:solidFill>
                <a:latin typeface="Arial" charset="0"/>
                <a:cs typeface="Arial" charset="0"/>
              </a:defRPr>
            </a:lvl3pPr>
            <a:lvl4pPr marL="1600200" indent="-228600" defTabSz="911225" eaLnBrk="0" hangingPunct="0">
              <a:defRPr>
                <a:solidFill>
                  <a:schemeClr val="tx1"/>
                </a:solidFill>
                <a:latin typeface="Arial" charset="0"/>
                <a:cs typeface="Arial" charset="0"/>
              </a:defRPr>
            </a:lvl4pPr>
            <a:lvl5pPr marL="2057400" indent="-228600" defTabSz="911225" eaLnBrk="0" hangingPunct="0">
              <a:defRPr>
                <a:solidFill>
                  <a:schemeClr val="tx1"/>
                </a:solidFill>
                <a:latin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cs typeface="Arial" charset="0"/>
              </a:defRPr>
            </a:lvl9pPr>
          </a:lstStyle>
          <a:p>
            <a:pPr algn="r"/>
            <a:fld id="{DDB766C5-0496-40F1-AE88-BE2A87274E3D}" type="datetime1">
              <a:rPr lang="en-US" sz="1200">
                <a:solidFill>
                  <a:prstClr val="black"/>
                </a:solidFill>
                <a:latin typeface="Times New Roman" pitchFamily="18" charset="0"/>
              </a:rPr>
              <a:pPr algn="r"/>
              <a:t>1/29/2021</a:t>
            </a:fld>
            <a:endParaRPr lang="en-US" sz="1200" dirty="0">
              <a:solidFill>
                <a:prstClr val="black"/>
              </a:solidFill>
              <a:latin typeface="Times New Roman" pitchFamily="18" charset="0"/>
            </a:endParaRPr>
          </a:p>
        </p:txBody>
      </p:sp>
      <p:sp>
        <p:nvSpPr>
          <p:cNvPr id="82947" name="Rectangle 13"/>
          <p:cNvSpPr txBox="1">
            <a:spLocks noGrp="1" noChangeArrowheads="1"/>
          </p:cNvSpPr>
          <p:nvPr/>
        </p:nvSpPr>
        <p:spPr bwMode="auto">
          <a:xfrm>
            <a:off x="3972560" y="8774271"/>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03" tIns="46250" rIns="92503" bIns="46250" anchor="b"/>
          <a:lstStyle>
            <a:lvl1pPr defTabSz="911225" eaLnBrk="0" hangingPunct="0">
              <a:defRPr>
                <a:solidFill>
                  <a:schemeClr val="tx1"/>
                </a:solidFill>
                <a:latin typeface="Arial" charset="0"/>
                <a:cs typeface="Arial" charset="0"/>
              </a:defRPr>
            </a:lvl1pPr>
            <a:lvl2pPr marL="742950" indent="-285750" defTabSz="911225" eaLnBrk="0" hangingPunct="0">
              <a:defRPr>
                <a:solidFill>
                  <a:schemeClr val="tx1"/>
                </a:solidFill>
                <a:latin typeface="Arial" charset="0"/>
                <a:cs typeface="Arial" charset="0"/>
              </a:defRPr>
            </a:lvl2pPr>
            <a:lvl3pPr marL="1143000" indent="-228600" defTabSz="911225" eaLnBrk="0" hangingPunct="0">
              <a:defRPr>
                <a:solidFill>
                  <a:schemeClr val="tx1"/>
                </a:solidFill>
                <a:latin typeface="Arial" charset="0"/>
                <a:cs typeface="Arial" charset="0"/>
              </a:defRPr>
            </a:lvl3pPr>
            <a:lvl4pPr marL="1600200" indent="-228600" defTabSz="911225" eaLnBrk="0" hangingPunct="0">
              <a:defRPr>
                <a:solidFill>
                  <a:schemeClr val="tx1"/>
                </a:solidFill>
                <a:latin typeface="Arial" charset="0"/>
                <a:cs typeface="Arial" charset="0"/>
              </a:defRPr>
            </a:lvl4pPr>
            <a:lvl5pPr marL="2057400" indent="-228600" defTabSz="911225" eaLnBrk="0" hangingPunct="0">
              <a:defRPr>
                <a:solidFill>
                  <a:schemeClr val="tx1"/>
                </a:solidFill>
                <a:latin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cs typeface="Arial" charset="0"/>
              </a:defRPr>
            </a:lvl9pPr>
          </a:lstStyle>
          <a:p>
            <a:pPr algn="r"/>
            <a:fld id="{1711DC84-6B5C-4A41-B3AF-6BC3AD645B93}" type="slidenum">
              <a:rPr lang="en-US" sz="1200">
                <a:solidFill>
                  <a:prstClr val="black"/>
                </a:solidFill>
                <a:latin typeface="Times New Roman" pitchFamily="18" charset="0"/>
              </a:rPr>
              <a:pPr algn="r"/>
              <a:t>24</a:t>
            </a:fld>
            <a:endParaRPr lang="en-US" sz="1200" dirty="0">
              <a:solidFill>
                <a:prstClr val="black"/>
              </a:solidFill>
              <a:latin typeface="Times New Roman" pitchFamily="18" charset="0"/>
            </a:endParaRPr>
          </a:p>
        </p:txBody>
      </p:sp>
      <p:sp>
        <p:nvSpPr>
          <p:cNvPr id="82948" name="Rectangle 2"/>
          <p:cNvSpPr>
            <a:spLocks noGrp="1" noRot="1" noChangeAspect="1" noChangeArrowheads="1" noTextEdit="1"/>
          </p:cNvSpPr>
          <p:nvPr>
            <p:ph type="sldImg"/>
          </p:nvPr>
        </p:nvSpPr>
        <p:spPr bwMode="auto">
          <a:xfrm>
            <a:off x="1198563" y="693738"/>
            <a:ext cx="4618037"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9" name="Rectangle 3"/>
          <p:cNvSpPr>
            <a:spLocks noGrp="1" noChangeArrowheads="1"/>
          </p:cNvSpPr>
          <p:nvPr>
            <p:ph type="body" idx="1"/>
          </p:nvPr>
        </p:nvSpPr>
        <p:spPr bwMode="auto">
          <a:xfrm>
            <a:off x="933098" y="4387136"/>
            <a:ext cx="5144206" cy="41546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503" tIns="46250" rIns="92503" bIns="46250" numCol="1" anchor="t" anchorCtr="0" compatLnSpc="1">
            <a:prstTxWarp prst="textNoShape">
              <a:avLst/>
            </a:prstTxWarp>
          </a:bodyPr>
          <a:lstStyle/>
          <a:p>
            <a:r>
              <a:rPr lang="en-US" dirty="0"/>
              <a:t>Know the CE requirements because this is usually have a few questions. Up to five hours of self-study</a:t>
            </a:r>
          </a:p>
          <a:p>
            <a:r>
              <a:rPr lang="en-US" dirty="0"/>
              <a:t>14 hours can be carried forward, one hour must be in ethics every year,</a:t>
            </a:r>
          </a:p>
          <a:p>
            <a:r>
              <a:rPr lang="en-US" dirty="0"/>
              <a:t>An hour should be considered the amount of time on topic; topics are not pre-approved so it’s the honor system that what you have taken is relevant to your professional practice per statute 1001.210. 137.17</a:t>
            </a:r>
          </a:p>
          <a:p>
            <a:r>
              <a:rPr lang="en-US" dirty="0"/>
              <a:t>There is not an exemption for over 65 – which is the #1 reason we return renewal checks</a:t>
            </a:r>
          </a:p>
          <a:p>
            <a:r>
              <a:rPr lang="en-US" dirty="0"/>
              <a:t>If you renew and haven’t done the CE it is fraudulent. Otherwise good engineers can be busted.</a:t>
            </a:r>
          </a:p>
          <a:p>
            <a:r>
              <a:rPr lang="en-US" dirty="0"/>
              <a:t>There is no pre-certification; PEs are expected to know what classes are accepted.</a:t>
            </a:r>
          </a:p>
          <a:p>
            <a:r>
              <a:rPr lang="en-US" dirty="0"/>
              <a:t>All done electronically. </a:t>
            </a:r>
          </a:p>
          <a:p>
            <a:endParaRPr lang="en-US" dirty="0"/>
          </a:p>
          <a:p>
            <a:r>
              <a:rPr lang="en-US" dirty="0"/>
              <a:t>Ask them their experience – how many of you have been audited? Was it pretty easy? Just needed to have documentation, right? </a:t>
            </a:r>
          </a:p>
          <a:p>
            <a:endParaRPr lang="en-US" dirty="0"/>
          </a:p>
          <a:p>
            <a:endParaRPr lang="en-US" dirty="0"/>
          </a:p>
        </p:txBody>
      </p:sp>
    </p:spTree>
    <p:extLst>
      <p:ext uri="{BB962C8B-B14F-4D97-AF65-F5344CB8AC3E}">
        <p14:creationId xmlns:p14="http://schemas.microsoft.com/office/powerpoint/2010/main" val="109906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1"/>
          <p:cNvSpPr txBox="1">
            <a:spLocks noGrp="1" noChangeArrowheads="1"/>
          </p:cNvSpPr>
          <p:nvPr/>
        </p:nvSpPr>
        <p:spPr bwMode="auto">
          <a:xfrm>
            <a:off x="3972560" y="0"/>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03" tIns="46250" rIns="92503" bIns="46250"/>
          <a:lstStyle>
            <a:lvl1pPr defTabSz="911225" eaLnBrk="0" hangingPunct="0">
              <a:defRPr>
                <a:solidFill>
                  <a:schemeClr val="tx1"/>
                </a:solidFill>
                <a:latin typeface="Arial" charset="0"/>
                <a:cs typeface="Arial" charset="0"/>
              </a:defRPr>
            </a:lvl1pPr>
            <a:lvl2pPr marL="742950" indent="-285750" defTabSz="911225" eaLnBrk="0" hangingPunct="0">
              <a:defRPr>
                <a:solidFill>
                  <a:schemeClr val="tx1"/>
                </a:solidFill>
                <a:latin typeface="Arial" charset="0"/>
                <a:cs typeface="Arial" charset="0"/>
              </a:defRPr>
            </a:lvl2pPr>
            <a:lvl3pPr marL="1143000" indent="-228600" defTabSz="911225" eaLnBrk="0" hangingPunct="0">
              <a:defRPr>
                <a:solidFill>
                  <a:schemeClr val="tx1"/>
                </a:solidFill>
                <a:latin typeface="Arial" charset="0"/>
                <a:cs typeface="Arial" charset="0"/>
              </a:defRPr>
            </a:lvl3pPr>
            <a:lvl4pPr marL="1600200" indent="-228600" defTabSz="911225" eaLnBrk="0" hangingPunct="0">
              <a:defRPr>
                <a:solidFill>
                  <a:schemeClr val="tx1"/>
                </a:solidFill>
                <a:latin typeface="Arial" charset="0"/>
                <a:cs typeface="Arial" charset="0"/>
              </a:defRPr>
            </a:lvl4pPr>
            <a:lvl5pPr marL="2057400" indent="-228600" defTabSz="911225" eaLnBrk="0" hangingPunct="0">
              <a:defRPr>
                <a:solidFill>
                  <a:schemeClr val="tx1"/>
                </a:solidFill>
                <a:latin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cs typeface="Arial" charset="0"/>
              </a:defRPr>
            </a:lvl9pPr>
          </a:lstStyle>
          <a:p>
            <a:pPr algn="r"/>
            <a:fld id="{DDB766C5-0496-40F1-AE88-BE2A87274E3D}" type="datetime1">
              <a:rPr lang="en-US" sz="1200">
                <a:solidFill>
                  <a:prstClr val="black"/>
                </a:solidFill>
                <a:latin typeface="Times New Roman" pitchFamily="18" charset="0"/>
              </a:rPr>
              <a:pPr algn="r"/>
              <a:t>1/29/2021</a:t>
            </a:fld>
            <a:endParaRPr lang="en-US" sz="1200" dirty="0">
              <a:solidFill>
                <a:prstClr val="black"/>
              </a:solidFill>
              <a:latin typeface="Times New Roman" pitchFamily="18" charset="0"/>
            </a:endParaRPr>
          </a:p>
        </p:txBody>
      </p:sp>
      <p:sp>
        <p:nvSpPr>
          <p:cNvPr id="82947" name="Rectangle 13"/>
          <p:cNvSpPr txBox="1">
            <a:spLocks noGrp="1" noChangeArrowheads="1"/>
          </p:cNvSpPr>
          <p:nvPr/>
        </p:nvSpPr>
        <p:spPr bwMode="auto">
          <a:xfrm>
            <a:off x="3972560" y="8774271"/>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03" tIns="46250" rIns="92503" bIns="46250" anchor="b"/>
          <a:lstStyle>
            <a:lvl1pPr defTabSz="911225" eaLnBrk="0" hangingPunct="0">
              <a:defRPr>
                <a:solidFill>
                  <a:schemeClr val="tx1"/>
                </a:solidFill>
                <a:latin typeface="Arial" charset="0"/>
                <a:cs typeface="Arial" charset="0"/>
              </a:defRPr>
            </a:lvl1pPr>
            <a:lvl2pPr marL="742950" indent="-285750" defTabSz="911225" eaLnBrk="0" hangingPunct="0">
              <a:defRPr>
                <a:solidFill>
                  <a:schemeClr val="tx1"/>
                </a:solidFill>
                <a:latin typeface="Arial" charset="0"/>
                <a:cs typeface="Arial" charset="0"/>
              </a:defRPr>
            </a:lvl2pPr>
            <a:lvl3pPr marL="1143000" indent="-228600" defTabSz="911225" eaLnBrk="0" hangingPunct="0">
              <a:defRPr>
                <a:solidFill>
                  <a:schemeClr val="tx1"/>
                </a:solidFill>
                <a:latin typeface="Arial" charset="0"/>
                <a:cs typeface="Arial" charset="0"/>
              </a:defRPr>
            </a:lvl3pPr>
            <a:lvl4pPr marL="1600200" indent="-228600" defTabSz="911225" eaLnBrk="0" hangingPunct="0">
              <a:defRPr>
                <a:solidFill>
                  <a:schemeClr val="tx1"/>
                </a:solidFill>
                <a:latin typeface="Arial" charset="0"/>
                <a:cs typeface="Arial" charset="0"/>
              </a:defRPr>
            </a:lvl4pPr>
            <a:lvl5pPr marL="2057400" indent="-228600" defTabSz="911225" eaLnBrk="0" hangingPunct="0">
              <a:defRPr>
                <a:solidFill>
                  <a:schemeClr val="tx1"/>
                </a:solidFill>
                <a:latin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cs typeface="Arial" charset="0"/>
              </a:defRPr>
            </a:lvl9pPr>
          </a:lstStyle>
          <a:p>
            <a:pPr algn="r"/>
            <a:fld id="{1711DC84-6B5C-4A41-B3AF-6BC3AD645B93}" type="slidenum">
              <a:rPr lang="en-US" sz="1200">
                <a:solidFill>
                  <a:prstClr val="black"/>
                </a:solidFill>
                <a:latin typeface="Times New Roman" pitchFamily="18" charset="0"/>
              </a:rPr>
              <a:pPr algn="r"/>
              <a:t>25</a:t>
            </a:fld>
            <a:endParaRPr lang="en-US" sz="1200" dirty="0">
              <a:solidFill>
                <a:prstClr val="black"/>
              </a:solidFill>
              <a:latin typeface="Times New Roman" pitchFamily="18" charset="0"/>
            </a:endParaRPr>
          </a:p>
        </p:txBody>
      </p:sp>
      <p:sp>
        <p:nvSpPr>
          <p:cNvPr id="82948" name="Rectangle 2"/>
          <p:cNvSpPr>
            <a:spLocks noGrp="1" noRot="1" noChangeAspect="1" noChangeArrowheads="1" noTextEdit="1"/>
          </p:cNvSpPr>
          <p:nvPr>
            <p:ph type="sldImg"/>
          </p:nvPr>
        </p:nvSpPr>
        <p:spPr bwMode="auto">
          <a:xfrm>
            <a:off x="1198563" y="693738"/>
            <a:ext cx="4618037"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9" name="Rectangle 3"/>
          <p:cNvSpPr>
            <a:spLocks noGrp="1" noChangeArrowheads="1"/>
          </p:cNvSpPr>
          <p:nvPr>
            <p:ph type="body" idx="1"/>
          </p:nvPr>
        </p:nvSpPr>
        <p:spPr bwMode="auto">
          <a:xfrm>
            <a:off x="933098" y="4387136"/>
            <a:ext cx="5144206" cy="41546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503" tIns="46250" rIns="92503" bIns="46250" numCol="1" anchor="t" anchorCtr="0" compatLnSpc="1">
            <a:prstTxWarp prst="textNoShape">
              <a:avLst/>
            </a:prstTxWarp>
          </a:bodyPr>
          <a:lstStyle/>
          <a:p>
            <a:r>
              <a:rPr lang="en-US" dirty="0"/>
              <a:t>Know the CE requirements because this is usually have a few questions. Up to five hours of self-study</a:t>
            </a:r>
          </a:p>
          <a:p>
            <a:r>
              <a:rPr lang="en-US" dirty="0"/>
              <a:t>14 hours can be carried forward, one hour must be in ethics every year,</a:t>
            </a:r>
          </a:p>
          <a:p>
            <a:r>
              <a:rPr lang="en-US" dirty="0"/>
              <a:t>An hour should be considered the amount of time on topic; topics are not pre-approved so it’s the honor system that what you have taken is relevant to your professional practice per statute 1001.210. 137.17</a:t>
            </a:r>
          </a:p>
          <a:p>
            <a:r>
              <a:rPr lang="en-US" dirty="0"/>
              <a:t>There is not an exemption for over 65 – which is the #1 reason we return renewal checks</a:t>
            </a:r>
          </a:p>
          <a:p>
            <a:r>
              <a:rPr lang="en-US" dirty="0"/>
              <a:t>If you renew and haven’t done the CE it is fraudulent. Otherwise good engineers can be busted.</a:t>
            </a:r>
          </a:p>
          <a:p>
            <a:r>
              <a:rPr lang="en-US" dirty="0"/>
              <a:t>There is no pre-certification; PEs are expected to know what classes are accepted.</a:t>
            </a:r>
          </a:p>
          <a:p>
            <a:r>
              <a:rPr lang="en-US" dirty="0"/>
              <a:t>All done electronically. </a:t>
            </a:r>
          </a:p>
          <a:p>
            <a:endParaRPr lang="en-US" dirty="0"/>
          </a:p>
          <a:p>
            <a:r>
              <a:rPr lang="en-US" dirty="0"/>
              <a:t>Ask them their experience – how many of you have been audited? Was it pretty easy? Just needed to have documentation, right? </a:t>
            </a:r>
          </a:p>
          <a:p>
            <a:endParaRPr lang="en-US" dirty="0"/>
          </a:p>
          <a:p>
            <a:endParaRPr lang="en-US" dirty="0"/>
          </a:p>
        </p:txBody>
      </p:sp>
    </p:spTree>
    <p:extLst>
      <p:ext uri="{BB962C8B-B14F-4D97-AF65-F5344CB8AC3E}">
        <p14:creationId xmlns:p14="http://schemas.microsoft.com/office/powerpoint/2010/main" val="2239658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1"/>
          <p:cNvSpPr txBox="1">
            <a:spLocks noGrp="1" noChangeArrowheads="1"/>
          </p:cNvSpPr>
          <p:nvPr/>
        </p:nvSpPr>
        <p:spPr bwMode="auto">
          <a:xfrm>
            <a:off x="3972560" y="0"/>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03" tIns="46250" rIns="92503" bIns="46250"/>
          <a:lstStyle>
            <a:lvl1pPr defTabSz="911225" eaLnBrk="0" hangingPunct="0">
              <a:defRPr>
                <a:solidFill>
                  <a:schemeClr val="tx1"/>
                </a:solidFill>
                <a:latin typeface="Arial" charset="0"/>
                <a:cs typeface="Arial" charset="0"/>
              </a:defRPr>
            </a:lvl1pPr>
            <a:lvl2pPr marL="742950" indent="-285750" defTabSz="911225" eaLnBrk="0" hangingPunct="0">
              <a:defRPr>
                <a:solidFill>
                  <a:schemeClr val="tx1"/>
                </a:solidFill>
                <a:latin typeface="Arial" charset="0"/>
                <a:cs typeface="Arial" charset="0"/>
              </a:defRPr>
            </a:lvl2pPr>
            <a:lvl3pPr marL="1143000" indent="-228600" defTabSz="911225" eaLnBrk="0" hangingPunct="0">
              <a:defRPr>
                <a:solidFill>
                  <a:schemeClr val="tx1"/>
                </a:solidFill>
                <a:latin typeface="Arial" charset="0"/>
                <a:cs typeface="Arial" charset="0"/>
              </a:defRPr>
            </a:lvl3pPr>
            <a:lvl4pPr marL="1600200" indent="-228600" defTabSz="911225" eaLnBrk="0" hangingPunct="0">
              <a:defRPr>
                <a:solidFill>
                  <a:schemeClr val="tx1"/>
                </a:solidFill>
                <a:latin typeface="Arial" charset="0"/>
                <a:cs typeface="Arial" charset="0"/>
              </a:defRPr>
            </a:lvl4pPr>
            <a:lvl5pPr marL="2057400" indent="-228600" defTabSz="911225" eaLnBrk="0" hangingPunct="0">
              <a:defRPr>
                <a:solidFill>
                  <a:schemeClr val="tx1"/>
                </a:solidFill>
                <a:latin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cs typeface="Arial" charset="0"/>
              </a:defRPr>
            </a:lvl9pPr>
          </a:lstStyle>
          <a:p>
            <a:pPr algn="r"/>
            <a:fld id="{DDB766C5-0496-40F1-AE88-BE2A87274E3D}" type="datetime1">
              <a:rPr lang="en-US" sz="1200">
                <a:solidFill>
                  <a:prstClr val="black"/>
                </a:solidFill>
                <a:latin typeface="Times New Roman" pitchFamily="18" charset="0"/>
              </a:rPr>
              <a:pPr algn="r"/>
              <a:t>1/29/2021</a:t>
            </a:fld>
            <a:endParaRPr lang="en-US" sz="1200" dirty="0">
              <a:solidFill>
                <a:prstClr val="black"/>
              </a:solidFill>
              <a:latin typeface="Times New Roman" pitchFamily="18" charset="0"/>
            </a:endParaRPr>
          </a:p>
        </p:txBody>
      </p:sp>
      <p:sp>
        <p:nvSpPr>
          <p:cNvPr id="82947" name="Rectangle 13"/>
          <p:cNvSpPr txBox="1">
            <a:spLocks noGrp="1" noChangeArrowheads="1"/>
          </p:cNvSpPr>
          <p:nvPr/>
        </p:nvSpPr>
        <p:spPr bwMode="auto">
          <a:xfrm>
            <a:off x="3972560" y="8774271"/>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03" tIns="46250" rIns="92503" bIns="46250" anchor="b"/>
          <a:lstStyle>
            <a:lvl1pPr defTabSz="911225" eaLnBrk="0" hangingPunct="0">
              <a:defRPr>
                <a:solidFill>
                  <a:schemeClr val="tx1"/>
                </a:solidFill>
                <a:latin typeface="Arial" charset="0"/>
                <a:cs typeface="Arial" charset="0"/>
              </a:defRPr>
            </a:lvl1pPr>
            <a:lvl2pPr marL="742950" indent="-285750" defTabSz="911225" eaLnBrk="0" hangingPunct="0">
              <a:defRPr>
                <a:solidFill>
                  <a:schemeClr val="tx1"/>
                </a:solidFill>
                <a:latin typeface="Arial" charset="0"/>
                <a:cs typeface="Arial" charset="0"/>
              </a:defRPr>
            </a:lvl2pPr>
            <a:lvl3pPr marL="1143000" indent="-228600" defTabSz="911225" eaLnBrk="0" hangingPunct="0">
              <a:defRPr>
                <a:solidFill>
                  <a:schemeClr val="tx1"/>
                </a:solidFill>
                <a:latin typeface="Arial" charset="0"/>
                <a:cs typeface="Arial" charset="0"/>
              </a:defRPr>
            </a:lvl3pPr>
            <a:lvl4pPr marL="1600200" indent="-228600" defTabSz="911225" eaLnBrk="0" hangingPunct="0">
              <a:defRPr>
                <a:solidFill>
                  <a:schemeClr val="tx1"/>
                </a:solidFill>
                <a:latin typeface="Arial" charset="0"/>
                <a:cs typeface="Arial" charset="0"/>
              </a:defRPr>
            </a:lvl4pPr>
            <a:lvl5pPr marL="2057400" indent="-228600" defTabSz="911225" eaLnBrk="0" hangingPunct="0">
              <a:defRPr>
                <a:solidFill>
                  <a:schemeClr val="tx1"/>
                </a:solidFill>
                <a:latin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cs typeface="Arial" charset="0"/>
              </a:defRPr>
            </a:lvl9pPr>
          </a:lstStyle>
          <a:p>
            <a:pPr algn="r"/>
            <a:fld id="{1711DC84-6B5C-4A41-B3AF-6BC3AD645B93}" type="slidenum">
              <a:rPr lang="en-US" sz="1200">
                <a:solidFill>
                  <a:prstClr val="black"/>
                </a:solidFill>
                <a:latin typeface="Times New Roman" pitchFamily="18" charset="0"/>
              </a:rPr>
              <a:pPr algn="r"/>
              <a:t>26</a:t>
            </a:fld>
            <a:endParaRPr lang="en-US" sz="1200" dirty="0">
              <a:solidFill>
                <a:prstClr val="black"/>
              </a:solidFill>
              <a:latin typeface="Times New Roman" pitchFamily="18" charset="0"/>
            </a:endParaRPr>
          </a:p>
        </p:txBody>
      </p:sp>
      <p:sp>
        <p:nvSpPr>
          <p:cNvPr id="82948" name="Rectangle 2"/>
          <p:cNvSpPr>
            <a:spLocks noGrp="1" noRot="1" noChangeAspect="1" noChangeArrowheads="1" noTextEdit="1"/>
          </p:cNvSpPr>
          <p:nvPr>
            <p:ph type="sldImg"/>
          </p:nvPr>
        </p:nvSpPr>
        <p:spPr bwMode="auto">
          <a:xfrm>
            <a:off x="1198563" y="693738"/>
            <a:ext cx="4618037"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9" name="Rectangle 3"/>
          <p:cNvSpPr>
            <a:spLocks noGrp="1" noChangeArrowheads="1"/>
          </p:cNvSpPr>
          <p:nvPr>
            <p:ph type="body" idx="1"/>
          </p:nvPr>
        </p:nvSpPr>
        <p:spPr bwMode="auto">
          <a:xfrm>
            <a:off x="933098" y="4387136"/>
            <a:ext cx="5144206" cy="41546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503" tIns="46250" rIns="92503" bIns="46250" numCol="1" anchor="t" anchorCtr="0" compatLnSpc="1">
            <a:prstTxWarp prst="textNoShape">
              <a:avLst/>
            </a:prstTxWarp>
          </a:bodyPr>
          <a:lstStyle/>
          <a:p>
            <a:r>
              <a:rPr lang="en-US" dirty="0"/>
              <a:t>Know the CE requirements because this is usually have a few questions. Up to five hours of self-study</a:t>
            </a:r>
          </a:p>
          <a:p>
            <a:r>
              <a:rPr lang="en-US" dirty="0"/>
              <a:t>14 hours can be carried forward, one hour must be in ethics every year,</a:t>
            </a:r>
          </a:p>
          <a:p>
            <a:r>
              <a:rPr lang="en-US" dirty="0"/>
              <a:t>An hour should be considered the amount of time on topic; topics are not pre-approved so it’s the honor system that what you have taken is relevant to your professional practice per statute 1001.210. 137.17</a:t>
            </a:r>
          </a:p>
          <a:p>
            <a:r>
              <a:rPr lang="en-US" dirty="0"/>
              <a:t>There is not an exemption for over 65 – which is the #1 reason we return renewal checks</a:t>
            </a:r>
          </a:p>
          <a:p>
            <a:r>
              <a:rPr lang="en-US" dirty="0"/>
              <a:t>If you renew and haven’t done the CE it is fraudulent. Otherwise good engineers can be busted.</a:t>
            </a:r>
          </a:p>
          <a:p>
            <a:r>
              <a:rPr lang="en-US" dirty="0"/>
              <a:t>There is no pre-certification; PEs are expected to know what classes are accepted.</a:t>
            </a:r>
          </a:p>
          <a:p>
            <a:r>
              <a:rPr lang="en-US" dirty="0"/>
              <a:t>All done electronically. </a:t>
            </a:r>
          </a:p>
          <a:p>
            <a:endParaRPr lang="en-US" dirty="0"/>
          </a:p>
          <a:p>
            <a:r>
              <a:rPr lang="en-US" dirty="0"/>
              <a:t>Ask them their experience – how many of you have been audited? Was it pretty easy? Just needed to have documentation, right? </a:t>
            </a:r>
          </a:p>
          <a:p>
            <a:endParaRPr lang="en-US" dirty="0"/>
          </a:p>
          <a:p>
            <a:endParaRPr lang="en-US" dirty="0"/>
          </a:p>
        </p:txBody>
      </p:sp>
    </p:spTree>
    <p:extLst>
      <p:ext uri="{BB962C8B-B14F-4D97-AF65-F5344CB8AC3E}">
        <p14:creationId xmlns:p14="http://schemas.microsoft.com/office/powerpoint/2010/main" val="43209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1"/>
          <p:cNvSpPr txBox="1">
            <a:spLocks noGrp="1" noChangeArrowheads="1"/>
          </p:cNvSpPr>
          <p:nvPr/>
        </p:nvSpPr>
        <p:spPr bwMode="auto">
          <a:xfrm>
            <a:off x="3972560" y="0"/>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03" tIns="46250" rIns="92503" bIns="46250"/>
          <a:lstStyle>
            <a:lvl1pPr defTabSz="911225" eaLnBrk="0" hangingPunct="0">
              <a:defRPr>
                <a:solidFill>
                  <a:schemeClr val="tx1"/>
                </a:solidFill>
                <a:latin typeface="Arial" charset="0"/>
                <a:cs typeface="Arial" charset="0"/>
              </a:defRPr>
            </a:lvl1pPr>
            <a:lvl2pPr marL="742950" indent="-285750" defTabSz="911225" eaLnBrk="0" hangingPunct="0">
              <a:defRPr>
                <a:solidFill>
                  <a:schemeClr val="tx1"/>
                </a:solidFill>
                <a:latin typeface="Arial" charset="0"/>
                <a:cs typeface="Arial" charset="0"/>
              </a:defRPr>
            </a:lvl2pPr>
            <a:lvl3pPr marL="1143000" indent="-228600" defTabSz="911225" eaLnBrk="0" hangingPunct="0">
              <a:defRPr>
                <a:solidFill>
                  <a:schemeClr val="tx1"/>
                </a:solidFill>
                <a:latin typeface="Arial" charset="0"/>
                <a:cs typeface="Arial" charset="0"/>
              </a:defRPr>
            </a:lvl3pPr>
            <a:lvl4pPr marL="1600200" indent="-228600" defTabSz="911225" eaLnBrk="0" hangingPunct="0">
              <a:defRPr>
                <a:solidFill>
                  <a:schemeClr val="tx1"/>
                </a:solidFill>
                <a:latin typeface="Arial" charset="0"/>
                <a:cs typeface="Arial" charset="0"/>
              </a:defRPr>
            </a:lvl4pPr>
            <a:lvl5pPr marL="2057400" indent="-228600" defTabSz="911225" eaLnBrk="0" hangingPunct="0">
              <a:defRPr>
                <a:solidFill>
                  <a:schemeClr val="tx1"/>
                </a:solidFill>
                <a:latin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cs typeface="Arial" charset="0"/>
              </a:defRPr>
            </a:lvl9pPr>
          </a:lstStyle>
          <a:p>
            <a:pPr algn="r"/>
            <a:fld id="{DDB766C5-0496-40F1-AE88-BE2A87274E3D}" type="datetime1">
              <a:rPr lang="en-US" sz="1200">
                <a:solidFill>
                  <a:prstClr val="black"/>
                </a:solidFill>
                <a:latin typeface="Times New Roman" pitchFamily="18" charset="0"/>
              </a:rPr>
              <a:pPr algn="r"/>
              <a:t>1/29/2021</a:t>
            </a:fld>
            <a:endParaRPr lang="en-US" sz="1200" dirty="0">
              <a:solidFill>
                <a:prstClr val="black"/>
              </a:solidFill>
              <a:latin typeface="Times New Roman" pitchFamily="18" charset="0"/>
            </a:endParaRPr>
          </a:p>
        </p:txBody>
      </p:sp>
      <p:sp>
        <p:nvSpPr>
          <p:cNvPr id="82947" name="Rectangle 13"/>
          <p:cNvSpPr txBox="1">
            <a:spLocks noGrp="1" noChangeArrowheads="1"/>
          </p:cNvSpPr>
          <p:nvPr/>
        </p:nvSpPr>
        <p:spPr bwMode="auto">
          <a:xfrm>
            <a:off x="3972560" y="8774271"/>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03" tIns="46250" rIns="92503" bIns="46250" anchor="b"/>
          <a:lstStyle>
            <a:lvl1pPr defTabSz="911225" eaLnBrk="0" hangingPunct="0">
              <a:defRPr>
                <a:solidFill>
                  <a:schemeClr val="tx1"/>
                </a:solidFill>
                <a:latin typeface="Arial" charset="0"/>
                <a:cs typeface="Arial" charset="0"/>
              </a:defRPr>
            </a:lvl1pPr>
            <a:lvl2pPr marL="742950" indent="-285750" defTabSz="911225" eaLnBrk="0" hangingPunct="0">
              <a:defRPr>
                <a:solidFill>
                  <a:schemeClr val="tx1"/>
                </a:solidFill>
                <a:latin typeface="Arial" charset="0"/>
                <a:cs typeface="Arial" charset="0"/>
              </a:defRPr>
            </a:lvl2pPr>
            <a:lvl3pPr marL="1143000" indent="-228600" defTabSz="911225" eaLnBrk="0" hangingPunct="0">
              <a:defRPr>
                <a:solidFill>
                  <a:schemeClr val="tx1"/>
                </a:solidFill>
                <a:latin typeface="Arial" charset="0"/>
                <a:cs typeface="Arial" charset="0"/>
              </a:defRPr>
            </a:lvl3pPr>
            <a:lvl4pPr marL="1600200" indent="-228600" defTabSz="911225" eaLnBrk="0" hangingPunct="0">
              <a:defRPr>
                <a:solidFill>
                  <a:schemeClr val="tx1"/>
                </a:solidFill>
                <a:latin typeface="Arial" charset="0"/>
                <a:cs typeface="Arial" charset="0"/>
              </a:defRPr>
            </a:lvl4pPr>
            <a:lvl5pPr marL="2057400" indent="-228600" defTabSz="911225" eaLnBrk="0" hangingPunct="0">
              <a:defRPr>
                <a:solidFill>
                  <a:schemeClr val="tx1"/>
                </a:solidFill>
                <a:latin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cs typeface="Arial" charset="0"/>
              </a:defRPr>
            </a:lvl9pPr>
          </a:lstStyle>
          <a:p>
            <a:pPr algn="r"/>
            <a:fld id="{1711DC84-6B5C-4A41-B3AF-6BC3AD645B93}" type="slidenum">
              <a:rPr lang="en-US" sz="1200">
                <a:solidFill>
                  <a:prstClr val="black"/>
                </a:solidFill>
                <a:latin typeface="Times New Roman" pitchFamily="18" charset="0"/>
              </a:rPr>
              <a:pPr algn="r"/>
              <a:t>27</a:t>
            </a:fld>
            <a:endParaRPr lang="en-US" sz="1200" dirty="0">
              <a:solidFill>
                <a:prstClr val="black"/>
              </a:solidFill>
              <a:latin typeface="Times New Roman" pitchFamily="18" charset="0"/>
            </a:endParaRPr>
          </a:p>
        </p:txBody>
      </p:sp>
      <p:sp>
        <p:nvSpPr>
          <p:cNvPr id="82948" name="Rectangle 2"/>
          <p:cNvSpPr>
            <a:spLocks noGrp="1" noRot="1" noChangeAspect="1" noChangeArrowheads="1" noTextEdit="1"/>
          </p:cNvSpPr>
          <p:nvPr>
            <p:ph type="sldImg"/>
          </p:nvPr>
        </p:nvSpPr>
        <p:spPr bwMode="auto">
          <a:xfrm>
            <a:off x="1198563" y="693738"/>
            <a:ext cx="4618037"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9" name="Rectangle 3"/>
          <p:cNvSpPr>
            <a:spLocks noGrp="1" noChangeArrowheads="1"/>
          </p:cNvSpPr>
          <p:nvPr>
            <p:ph type="body" idx="1"/>
          </p:nvPr>
        </p:nvSpPr>
        <p:spPr bwMode="auto">
          <a:xfrm>
            <a:off x="933098" y="4387136"/>
            <a:ext cx="5144206" cy="41546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503" tIns="46250" rIns="92503" bIns="46250" numCol="1" anchor="t" anchorCtr="0" compatLnSpc="1">
            <a:prstTxWarp prst="textNoShape">
              <a:avLst/>
            </a:prstTxWarp>
          </a:bodyPr>
          <a:lstStyle/>
          <a:p>
            <a:r>
              <a:rPr lang="en-US" dirty="0"/>
              <a:t>Know the CE requirements because this is usually have a few questions. Up to five hours of self-study</a:t>
            </a:r>
          </a:p>
          <a:p>
            <a:r>
              <a:rPr lang="en-US" dirty="0"/>
              <a:t>14 hours can be carried forward, one hour must be in ethics every year,</a:t>
            </a:r>
          </a:p>
          <a:p>
            <a:r>
              <a:rPr lang="en-US" dirty="0"/>
              <a:t>An hour should be considered the amount of time on topic; topics are not pre-approved so it’s the honor system that what you have taken is relevant to your professional practice per statute 1001.210. 137.17</a:t>
            </a:r>
          </a:p>
          <a:p>
            <a:r>
              <a:rPr lang="en-US" dirty="0"/>
              <a:t>There is not an exemption for over 65 – which is the #1 reason we return renewal checks</a:t>
            </a:r>
          </a:p>
          <a:p>
            <a:r>
              <a:rPr lang="en-US" dirty="0"/>
              <a:t>If you renew and haven’t done the CE it is fraudulent. Otherwise good engineers can be busted.</a:t>
            </a:r>
          </a:p>
          <a:p>
            <a:r>
              <a:rPr lang="en-US" dirty="0"/>
              <a:t>There is no pre-certification; PEs are expected to know what classes are accepted.</a:t>
            </a:r>
          </a:p>
          <a:p>
            <a:r>
              <a:rPr lang="en-US" dirty="0"/>
              <a:t>All done electronically. </a:t>
            </a:r>
          </a:p>
          <a:p>
            <a:endParaRPr lang="en-US" dirty="0"/>
          </a:p>
          <a:p>
            <a:r>
              <a:rPr lang="en-US" dirty="0"/>
              <a:t>Ask them their experience – how many of you have been audited? Was it pretty easy? Just needed to have documentation, right? </a:t>
            </a:r>
          </a:p>
          <a:p>
            <a:endParaRPr lang="en-US" dirty="0"/>
          </a:p>
          <a:p>
            <a:endParaRPr lang="en-US" dirty="0"/>
          </a:p>
        </p:txBody>
      </p:sp>
    </p:spTree>
    <p:extLst>
      <p:ext uri="{BB962C8B-B14F-4D97-AF65-F5344CB8AC3E}">
        <p14:creationId xmlns:p14="http://schemas.microsoft.com/office/powerpoint/2010/main" val="2057659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sz="quarter" idx="1"/>
          </p:nvPr>
        </p:nvSpPr>
        <p:spPr/>
        <p:txBody>
          <a:bodyPr/>
          <a:lstStyle/>
          <a:p>
            <a:pPr>
              <a:defRPr/>
            </a:pPr>
            <a:fld id="{8F9B69D6-A1BA-4E4D-BC74-9FDDF76EA5FF}" type="datetime1">
              <a:rPr lang="en-US">
                <a:solidFill>
                  <a:prstClr val="black"/>
                </a:solidFill>
              </a:rPr>
              <a:pPr>
                <a:defRPr/>
              </a:pPr>
              <a:t>1/29/2021</a:t>
            </a:fld>
            <a:endParaRPr lang="en-US" dirty="0">
              <a:solidFill>
                <a:prstClr val="black"/>
              </a:solidFill>
            </a:endParaRPr>
          </a:p>
        </p:txBody>
      </p:sp>
      <p:sp>
        <p:nvSpPr>
          <p:cNvPr id="87044" name="Rectangle 2"/>
          <p:cNvSpPr>
            <a:spLocks noGrp="1" noRot="1" noChangeAspect="1" noChangeArrowheads="1" noTextEdit="1"/>
          </p:cNvSpPr>
          <p:nvPr>
            <p:ph type="sldImg"/>
          </p:nvPr>
        </p:nvSpPr>
        <p:spPr bwMode="auto">
          <a:xfrm>
            <a:off x="1195388" y="692150"/>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2" name="Footer Placeholder 1"/>
          <p:cNvSpPr>
            <a:spLocks noGrp="1"/>
          </p:cNvSpPr>
          <p:nvPr>
            <p:ph type="ftr" sz="quarter" idx="10"/>
          </p:nvPr>
        </p:nvSpPr>
        <p:spPr/>
        <p:txBody>
          <a:bodyPr/>
          <a:lstStyle/>
          <a:p>
            <a:pPr>
              <a:defRPr/>
            </a:pPr>
            <a:r>
              <a:rPr lang="en-US" dirty="0"/>
              <a:t>Engineering for a better Texas  </a:t>
            </a:r>
          </a:p>
        </p:txBody>
      </p:sp>
    </p:spTree>
    <p:extLst>
      <p:ext uri="{BB962C8B-B14F-4D97-AF65-F5344CB8AC3E}">
        <p14:creationId xmlns:p14="http://schemas.microsoft.com/office/powerpoint/2010/main" val="938685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1"/>
          <p:cNvSpPr txBox="1">
            <a:spLocks noGrp="1" noChangeArrowheads="1"/>
          </p:cNvSpPr>
          <p:nvPr/>
        </p:nvSpPr>
        <p:spPr bwMode="auto">
          <a:xfrm>
            <a:off x="3972560" y="0"/>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03" tIns="46250" rIns="92503" bIns="46250"/>
          <a:lstStyle>
            <a:lvl1pPr defTabSz="911225" eaLnBrk="0" hangingPunct="0">
              <a:defRPr>
                <a:solidFill>
                  <a:schemeClr val="tx1"/>
                </a:solidFill>
                <a:latin typeface="Arial" charset="0"/>
                <a:cs typeface="Arial" charset="0"/>
              </a:defRPr>
            </a:lvl1pPr>
            <a:lvl2pPr marL="742950" indent="-285750" defTabSz="911225" eaLnBrk="0" hangingPunct="0">
              <a:defRPr>
                <a:solidFill>
                  <a:schemeClr val="tx1"/>
                </a:solidFill>
                <a:latin typeface="Arial" charset="0"/>
                <a:cs typeface="Arial" charset="0"/>
              </a:defRPr>
            </a:lvl2pPr>
            <a:lvl3pPr marL="1143000" indent="-228600" defTabSz="911225" eaLnBrk="0" hangingPunct="0">
              <a:defRPr>
                <a:solidFill>
                  <a:schemeClr val="tx1"/>
                </a:solidFill>
                <a:latin typeface="Arial" charset="0"/>
                <a:cs typeface="Arial" charset="0"/>
              </a:defRPr>
            </a:lvl3pPr>
            <a:lvl4pPr marL="1600200" indent="-228600" defTabSz="911225" eaLnBrk="0" hangingPunct="0">
              <a:defRPr>
                <a:solidFill>
                  <a:schemeClr val="tx1"/>
                </a:solidFill>
                <a:latin typeface="Arial" charset="0"/>
                <a:cs typeface="Arial" charset="0"/>
              </a:defRPr>
            </a:lvl4pPr>
            <a:lvl5pPr marL="2057400" indent="-228600" defTabSz="911225" eaLnBrk="0" hangingPunct="0">
              <a:defRPr>
                <a:solidFill>
                  <a:schemeClr val="tx1"/>
                </a:solidFill>
                <a:latin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cs typeface="Arial" charset="0"/>
              </a:defRPr>
            </a:lvl9pPr>
          </a:lstStyle>
          <a:p>
            <a:pPr algn="r"/>
            <a:fld id="{DDB766C5-0496-40F1-AE88-BE2A87274E3D}" type="datetime1">
              <a:rPr lang="en-US" sz="1200">
                <a:solidFill>
                  <a:prstClr val="black"/>
                </a:solidFill>
                <a:latin typeface="Times New Roman" pitchFamily="18" charset="0"/>
              </a:rPr>
              <a:pPr algn="r"/>
              <a:t>1/29/2021</a:t>
            </a:fld>
            <a:endParaRPr lang="en-US" sz="1200" dirty="0">
              <a:solidFill>
                <a:prstClr val="black"/>
              </a:solidFill>
              <a:latin typeface="Times New Roman" pitchFamily="18" charset="0"/>
            </a:endParaRPr>
          </a:p>
        </p:txBody>
      </p:sp>
      <p:sp>
        <p:nvSpPr>
          <p:cNvPr id="82947" name="Rectangle 13"/>
          <p:cNvSpPr txBox="1">
            <a:spLocks noGrp="1" noChangeArrowheads="1"/>
          </p:cNvSpPr>
          <p:nvPr/>
        </p:nvSpPr>
        <p:spPr bwMode="auto">
          <a:xfrm>
            <a:off x="3972560" y="8774271"/>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03" tIns="46250" rIns="92503" bIns="46250" anchor="b"/>
          <a:lstStyle>
            <a:lvl1pPr defTabSz="911225" eaLnBrk="0" hangingPunct="0">
              <a:defRPr>
                <a:solidFill>
                  <a:schemeClr val="tx1"/>
                </a:solidFill>
                <a:latin typeface="Arial" charset="0"/>
                <a:cs typeface="Arial" charset="0"/>
              </a:defRPr>
            </a:lvl1pPr>
            <a:lvl2pPr marL="742950" indent="-285750" defTabSz="911225" eaLnBrk="0" hangingPunct="0">
              <a:defRPr>
                <a:solidFill>
                  <a:schemeClr val="tx1"/>
                </a:solidFill>
                <a:latin typeface="Arial" charset="0"/>
                <a:cs typeface="Arial" charset="0"/>
              </a:defRPr>
            </a:lvl2pPr>
            <a:lvl3pPr marL="1143000" indent="-228600" defTabSz="911225" eaLnBrk="0" hangingPunct="0">
              <a:defRPr>
                <a:solidFill>
                  <a:schemeClr val="tx1"/>
                </a:solidFill>
                <a:latin typeface="Arial" charset="0"/>
                <a:cs typeface="Arial" charset="0"/>
              </a:defRPr>
            </a:lvl3pPr>
            <a:lvl4pPr marL="1600200" indent="-228600" defTabSz="911225" eaLnBrk="0" hangingPunct="0">
              <a:defRPr>
                <a:solidFill>
                  <a:schemeClr val="tx1"/>
                </a:solidFill>
                <a:latin typeface="Arial" charset="0"/>
                <a:cs typeface="Arial" charset="0"/>
              </a:defRPr>
            </a:lvl4pPr>
            <a:lvl5pPr marL="2057400" indent="-228600" defTabSz="911225" eaLnBrk="0" hangingPunct="0">
              <a:defRPr>
                <a:solidFill>
                  <a:schemeClr val="tx1"/>
                </a:solidFill>
                <a:latin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cs typeface="Arial" charset="0"/>
              </a:defRPr>
            </a:lvl9pPr>
          </a:lstStyle>
          <a:p>
            <a:pPr algn="r"/>
            <a:fld id="{1711DC84-6B5C-4A41-B3AF-6BC3AD645B93}" type="slidenum">
              <a:rPr lang="en-US" sz="1200">
                <a:solidFill>
                  <a:prstClr val="black"/>
                </a:solidFill>
                <a:latin typeface="Times New Roman" pitchFamily="18" charset="0"/>
              </a:rPr>
              <a:pPr algn="r"/>
              <a:t>28</a:t>
            </a:fld>
            <a:endParaRPr lang="en-US" sz="1200" dirty="0">
              <a:solidFill>
                <a:prstClr val="black"/>
              </a:solidFill>
              <a:latin typeface="Times New Roman" pitchFamily="18" charset="0"/>
            </a:endParaRPr>
          </a:p>
        </p:txBody>
      </p:sp>
      <p:sp>
        <p:nvSpPr>
          <p:cNvPr id="82948" name="Rectangle 2"/>
          <p:cNvSpPr>
            <a:spLocks noGrp="1" noRot="1" noChangeAspect="1" noChangeArrowheads="1" noTextEdit="1"/>
          </p:cNvSpPr>
          <p:nvPr>
            <p:ph type="sldImg"/>
          </p:nvPr>
        </p:nvSpPr>
        <p:spPr bwMode="auto">
          <a:xfrm>
            <a:off x="1198563" y="693738"/>
            <a:ext cx="4618037"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9" name="Rectangle 3"/>
          <p:cNvSpPr>
            <a:spLocks noGrp="1" noChangeArrowheads="1"/>
          </p:cNvSpPr>
          <p:nvPr>
            <p:ph type="body" idx="1"/>
          </p:nvPr>
        </p:nvSpPr>
        <p:spPr bwMode="auto">
          <a:xfrm>
            <a:off x="933098" y="4387136"/>
            <a:ext cx="5144206" cy="41546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503" tIns="46250" rIns="92503" bIns="46250" numCol="1" anchor="t" anchorCtr="0" compatLnSpc="1">
            <a:prstTxWarp prst="textNoShape">
              <a:avLst/>
            </a:prstTxWarp>
          </a:bodyPr>
          <a:lstStyle/>
          <a:p>
            <a:r>
              <a:rPr lang="en-US" dirty="0"/>
              <a:t>Know the CE requirements because this is usually have a few questions. Up to five hours of self-study</a:t>
            </a:r>
          </a:p>
          <a:p>
            <a:r>
              <a:rPr lang="en-US" dirty="0"/>
              <a:t>14 hours can be carried forward, one hour must be in ethics every year,</a:t>
            </a:r>
          </a:p>
          <a:p>
            <a:r>
              <a:rPr lang="en-US" dirty="0"/>
              <a:t>An hour should be considered the amount of time on topic; topics are not pre-approved so it’s the honor system that what you have taken is relevant to your professional practice per statute 1001.210. 137.17</a:t>
            </a:r>
          </a:p>
          <a:p>
            <a:r>
              <a:rPr lang="en-US" dirty="0"/>
              <a:t>There is not an exemption for over 65 – which is the #1 reason we return renewal checks</a:t>
            </a:r>
          </a:p>
          <a:p>
            <a:r>
              <a:rPr lang="en-US" dirty="0"/>
              <a:t>If you renew and haven’t done the CE it is fraudulent. Otherwise good engineers can be busted.</a:t>
            </a:r>
          </a:p>
          <a:p>
            <a:r>
              <a:rPr lang="en-US" dirty="0"/>
              <a:t>There is no pre-certification; PEs are expected to know what classes are accepted.</a:t>
            </a:r>
          </a:p>
          <a:p>
            <a:r>
              <a:rPr lang="en-US" dirty="0"/>
              <a:t>All done electronically. </a:t>
            </a:r>
          </a:p>
          <a:p>
            <a:endParaRPr lang="en-US" dirty="0"/>
          </a:p>
          <a:p>
            <a:r>
              <a:rPr lang="en-US" dirty="0"/>
              <a:t>Ask them their experience – how many of you have been audited? Was it pretty easy? Just needed to have documentation, right? </a:t>
            </a:r>
          </a:p>
          <a:p>
            <a:endParaRPr lang="en-US" dirty="0"/>
          </a:p>
          <a:p>
            <a:endParaRPr lang="en-US" dirty="0"/>
          </a:p>
        </p:txBody>
      </p:sp>
    </p:spTree>
    <p:extLst>
      <p:ext uri="{BB962C8B-B14F-4D97-AF65-F5344CB8AC3E}">
        <p14:creationId xmlns:p14="http://schemas.microsoft.com/office/powerpoint/2010/main" val="2859401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1"/>
          <p:cNvSpPr txBox="1">
            <a:spLocks noGrp="1" noChangeArrowheads="1"/>
          </p:cNvSpPr>
          <p:nvPr/>
        </p:nvSpPr>
        <p:spPr bwMode="auto">
          <a:xfrm>
            <a:off x="3972560" y="0"/>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03" tIns="46250" rIns="92503" bIns="46250"/>
          <a:lstStyle>
            <a:lvl1pPr defTabSz="911225" eaLnBrk="0" hangingPunct="0">
              <a:defRPr>
                <a:solidFill>
                  <a:schemeClr val="tx1"/>
                </a:solidFill>
                <a:latin typeface="Arial" charset="0"/>
                <a:cs typeface="Arial" charset="0"/>
              </a:defRPr>
            </a:lvl1pPr>
            <a:lvl2pPr marL="742950" indent="-285750" defTabSz="911225" eaLnBrk="0" hangingPunct="0">
              <a:defRPr>
                <a:solidFill>
                  <a:schemeClr val="tx1"/>
                </a:solidFill>
                <a:latin typeface="Arial" charset="0"/>
                <a:cs typeface="Arial" charset="0"/>
              </a:defRPr>
            </a:lvl2pPr>
            <a:lvl3pPr marL="1143000" indent="-228600" defTabSz="911225" eaLnBrk="0" hangingPunct="0">
              <a:defRPr>
                <a:solidFill>
                  <a:schemeClr val="tx1"/>
                </a:solidFill>
                <a:latin typeface="Arial" charset="0"/>
                <a:cs typeface="Arial" charset="0"/>
              </a:defRPr>
            </a:lvl3pPr>
            <a:lvl4pPr marL="1600200" indent="-228600" defTabSz="911225" eaLnBrk="0" hangingPunct="0">
              <a:defRPr>
                <a:solidFill>
                  <a:schemeClr val="tx1"/>
                </a:solidFill>
                <a:latin typeface="Arial" charset="0"/>
                <a:cs typeface="Arial" charset="0"/>
              </a:defRPr>
            </a:lvl4pPr>
            <a:lvl5pPr marL="2057400" indent="-228600" defTabSz="911225" eaLnBrk="0" hangingPunct="0">
              <a:defRPr>
                <a:solidFill>
                  <a:schemeClr val="tx1"/>
                </a:solidFill>
                <a:latin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cs typeface="Arial" charset="0"/>
              </a:defRPr>
            </a:lvl9pPr>
          </a:lstStyle>
          <a:p>
            <a:pPr algn="r"/>
            <a:fld id="{DDB766C5-0496-40F1-AE88-BE2A87274E3D}" type="datetime1">
              <a:rPr lang="en-US" sz="1200">
                <a:solidFill>
                  <a:prstClr val="black"/>
                </a:solidFill>
                <a:latin typeface="Times New Roman" pitchFamily="18" charset="0"/>
              </a:rPr>
              <a:pPr algn="r"/>
              <a:t>1/29/2021</a:t>
            </a:fld>
            <a:endParaRPr lang="en-US" sz="1200" dirty="0">
              <a:solidFill>
                <a:prstClr val="black"/>
              </a:solidFill>
              <a:latin typeface="Times New Roman" pitchFamily="18" charset="0"/>
            </a:endParaRPr>
          </a:p>
        </p:txBody>
      </p:sp>
      <p:sp>
        <p:nvSpPr>
          <p:cNvPr id="82947" name="Rectangle 13"/>
          <p:cNvSpPr txBox="1">
            <a:spLocks noGrp="1" noChangeArrowheads="1"/>
          </p:cNvSpPr>
          <p:nvPr/>
        </p:nvSpPr>
        <p:spPr bwMode="auto">
          <a:xfrm>
            <a:off x="3972560" y="8774271"/>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03" tIns="46250" rIns="92503" bIns="46250" anchor="b"/>
          <a:lstStyle>
            <a:lvl1pPr defTabSz="911225" eaLnBrk="0" hangingPunct="0">
              <a:defRPr>
                <a:solidFill>
                  <a:schemeClr val="tx1"/>
                </a:solidFill>
                <a:latin typeface="Arial" charset="0"/>
                <a:cs typeface="Arial" charset="0"/>
              </a:defRPr>
            </a:lvl1pPr>
            <a:lvl2pPr marL="742950" indent="-285750" defTabSz="911225" eaLnBrk="0" hangingPunct="0">
              <a:defRPr>
                <a:solidFill>
                  <a:schemeClr val="tx1"/>
                </a:solidFill>
                <a:latin typeface="Arial" charset="0"/>
                <a:cs typeface="Arial" charset="0"/>
              </a:defRPr>
            </a:lvl2pPr>
            <a:lvl3pPr marL="1143000" indent="-228600" defTabSz="911225" eaLnBrk="0" hangingPunct="0">
              <a:defRPr>
                <a:solidFill>
                  <a:schemeClr val="tx1"/>
                </a:solidFill>
                <a:latin typeface="Arial" charset="0"/>
                <a:cs typeface="Arial" charset="0"/>
              </a:defRPr>
            </a:lvl3pPr>
            <a:lvl4pPr marL="1600200" indent="-228600" defTabSz="911225" eaLnBrk="0" hangingPunct="0">
              <a:defRPr>
                <a:solidFill>
                  <a:schemeClr val="tx1"/>
                </a:solidFill>
                <a:latin typeface="Arial" charset="0"/>
                <a:cs typeface="Arial" charset="0"/>
              </a:defRPr>
            </a:lvl4pPr>
            <a:lvl5pPr marL="2057400" indent="-228600" defTabSz="911225" eaLnBrk="0" hangingPunct="0">
              <a:defRPr>
                <a:solidFill>
                  <a:schemeClr val="tx1"/>
                </a:solidFill>
                <a:latin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cs typeface="Arial" charset="0"/>
              </a:defRPr>
            </a:lvl9pPr>
          </a:lstStyle>
          <a:p>
            <a:pPr algn="r"/>
            <a:fld id="{1711DC84-6B5C-4A41-B3AF-6BC3AD645B93}" type="slidenum">
              <a:rPr lang="en-US" sz="1200">
                <a:solidFill>
                  <a:prstClr val="black"/>
                </a:solidFill>
                <a:latin typeface="Times New Roman" pitchFamily="18" charset="0"/>
              </a:rPr>
              <a:pPr algn="r"/>
              <a:t>29</a:t>
            </a:fld>
            <a:endParaRPr lang="en-US" sz="1200" dirty="0">
              <a:solidFill>
                <a:prstClr val="black"/>
              </a:solidFill>
              <a:latin typeface="Times New Roman" pitchFamily="18" charset="0"/>
            </a:endParaRPr>
          </a:p>
        </p:txBody>
      </p:sp>
      <p:sp>
        <p:nvSpPr>
          <p:cNvPr id="82948" name="Rectangle 2"/>
          <p:cNvSpPr>
            <a:spLocks noGrp="1" noRot="1" noChangeAspect="1" noChangeArrowheads="1" noTextEdit="1"/>
          </p:cNvSpPr>
          <p:nvPr>
            <p:ph type="sldImg"/>
          </p:nvPr>
        </p:nvSpPr>
        <p:spPr bwMode="auto">
          <a:xfrm>
            <a:off x="1198563" y="693738"/>
            <a:ext cx="4618037"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9" name="Rectangle 3"/>
          <p:cNvSpPr>
            <a:spLocks noGrp="1" noChangeArrowheads="1"/>
          </p:cNvSpPr>
          <p:nvPr>
            <p:ph type="body" idx="1"/>
          </p:nvPr>
        </p:nvSpPr>
        <p:spPr bwMode="auto">
          <a:xfrm>
            <a:off x="933098" y="4387136"/>
            <a:ext cx="5144206" cy="41546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503" tIns="46250" rIns="92503" bIns="46250" numCol="1" anchor="t" anchorCtr="0" compatLnSpc="1">
            <a:prstTxWarp prst="textNoShape">
              <a:avLst/>
            </a:prstTxWarp>
          </a:bodyPr>
          <a:lstStyle/>
          <a:p>
            <a:r>
              <a:rPr lang="en-US" dirty="0"/>
              <a:t>Know the CE requirements because this is usually have a few questions. Up to five hours of self-study</a:t>
            </a:r>
          </a:p>
          <a:p>
            <a:r>
              <a:rPr lang="en-US" dirty="0"/>
              <a:t>14 hours can be carried forward, one hour must be in ethics every year,</a:t>
            </a:r>
          </a:p>
          <a:p>
            <a:r>
              <a:rPr lang="en-US" dirty="0"/>
              <a:t>An hour should be considered the amount of time on topic; topics are not pre-approved so it’s the honor system that what you have taken is relevant to your professional practice per statute 1001.210. 137.17</a:t>
            </a:r>
          </a:p>
          <a:p>
            <a:r>
              <a:rPr lang="en-US" dirty="0"/>
              <a:t>There is not an exemption for over 65 – which is the #1 reason we return renewal checks</a:t>
            </a:r>
          </a:p>
          <a:p>
            <a:r>
              <a:rPr lang="en-US" dirty="0"/>
              <a:t>If you renew and haven’t done the CE it is fraudulent. Otherwise good engineers can be busted.</a:t>
            </a:r>
          </a:p>
          <a:p>
            <a:r>
              <a:rPr lang="en-US" dirty="0"/>
              <a:t>There is no pre-certification; PEs are expected to know what classes are accepted.</a:t>
            </a:r>
          </a:p>
          <a:p>
            <a:r>
              <a:rPr lang="en-US" dirty="0"/>
              <a:t>All done electronically. </a:t>
            </a:r>
          </a:p>
          <a:p>
            <a:endParaRPr lang="en-US" dirty="0"/>
          </a:p>
          <a:p>
            <a:r>
              <a:rPr lang="en-US" dirty="0"/>
              <a:t>Ask them their experience – how many of you have been audited? Was it pretty easy? Just needed to have documentation, right? </a:t>
            </a:r>
          </a:p>
          <a:p>
            <a:endParaRPr lang="en-US" dirty="0"/>
          </a:p>
          <a:p>
            <a:endParaRPr lang="en-US" dirty="0"/>
          </a:p>
        </p:txBody>
      </p:sp>
    </p:spTree>
    <p:extLst>
      <p:ext uri="{BB962C8B-B14F-4D97-AF65-F5344CB8AC3E}">
        <p14:creationId xmlns:p14="http://schemas.microsoft.com/office/powerpoint/2010/main" val="20548668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1"/>
          <p:cNvSpPr txBox="1">
            <a:spLocks noGrp="1" noChangeArrowheads="1"/>
          </p:cNvSpPr>
          <p:nvPr/>
        </p:nvSpPr>
        <p:spPr bwMode="auto">
          <a:xfrm>
            <a:off x="3972560" y="0"/>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03" tIns="46250" rIns="92503" bIns="46250"/>
          <a:lstStyle>
            <a:lvl1pPr defTabSz="911225" eaLnBrk="0" hangingPunct="0">
              <a:defRPr>
                <a:solidFill>
                  <a:schemeClr val="tx1"/>
                </a:solidFill>
                <a:latin typeface="Arial" charset="0"/>
                <a:cs typeface="Arial" charset="0"/>
              </a:defRPr>
            </a:lvl1pPr>
            <a:lvl2pPr marL="742950" indent="-285750" defTabSz="911225" eaLnBrk="0" hangingPunct="0">
              <a:defRPr>
                <a:solidFill>
                  <a:schemeClr val="tx1"/>
                </a:solidFill>
                <a:latin typeface="Arial" charset="0"/>
                <a:cs typeface="Arial" charset="0"/>
              </a:defRPr>
            </a:lvl2pPr>
            <a:lvl3pPr marL="1143000" indent="-228600" defTabSz="911225" eaLnBrk="0" hangingPunct="0">
              <a:defRPr>
                <a:solidFill>
                  <a:schemeClr val="tx1"/>
                </a:solidFill>
                <a:latin typeface="Arial" charset="0"/>
                <a:cs typeface="Arial" charset="0"/>
              </a:defRPr>
            </a:lvl3pPr>
            <a:lvl4pPr marL="1600200" indent="-228600" defTabSz="911225" eaLnBrk="0" hangingPunct="0">
              <a:defRPr>
                <a:solidFill>
                  <a:schemeClr val="tx1"/>
                </a:solidFill>
                <a:latin typeface="Arial" charset="0"/>
                <a:cs typeface="Arial" charset="0"/>
              </a:defRPr>
            </a:lvl4pPr>
            <a:lvl5pPr marL="2057400" indent="-228600" defTabSz="911225" eaLnBrk="0" hangingPunct="0">
              <a:defRPr>
                <a:solidFill>
                  <a:schemeClr val="tx1"/>
                </a:solidFill>
                <a:latin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cs typeface="Arial" charset="0"/>
              </a:defRPr>
            </a:lvl9pPr>
          </a:lstStyle>
          <a:p>
            <a:pPr algn="r"/>
            <a:fld id="{DDB766C5-0496-40F1-AE88-BE2A87274E3D}" type="datetime1">
              <a:rPr lang="en-US" sz="1200">
                <a:solidFill>
                  <a:prstClr val="black"/>
                </a:solidFill>
                <a:latin typeface="Times New Roman" pitchFamily="18" charset="0"/>
              </a:rPr>
              <a:pPr algn="r"/>
              <a:t>1/29/2021</a:t>
            </a:fld>
            <a:endParaRPr lang="en-US" sz="1200" dirty="0">
              <a:solidFill>
                <a:prstClr val="black"/>
              </a:solidFill>
              <a:latin typeface="Times New Roman" pitchFamily="18" charset="0"/>
            </a:endParaRPr>
          </a:p>
        </p:txBody>
      </p:sp>
      <p:sp>
        <p:nvSpPr>
          <p:cNvPr id="82947" name="Rectangle 13"/>
          <p:cNvSpPr txBox="1">
            <a:spLocks noGrp="1" noChangeArrowheads="1"/>
          </p:cNvSpPr>
          <p:nvPr/>
        </p:nvSpPr>
        <p:spPr bwMode="auto">
          <a:xfrm>
            <a:off x="3972560" y="8774271"/>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03" tIns="46250" rIns="92503" bIns="46250" anchor="b"/>
          <a:lstStyle>
            <a:lvl1pPr defTabSz="911225" eaLnBrk="0" hangingPunct="0">
              <a:defRPr>
                <a:solidFill>
                  <a:schemeClr val="tx1"/>
                </a:solidFill>
                <a:latin typeface="Arial" charset="0"/>
                <a:cs typeface="Arial" charset="0"/>
              </a:defRPr>
            </a:lvl1pPr>
            <a:lvl2pPr marL="742950" indent="-285750" defTabSz="911225" eaLnBrk="0" hangingPunct="0">
              <a:defRPr>
                <a:solidFill>
                  <a:schemeClr val="tx1"/>
                </a:solidFill>
                <a:latin typeface="Arial" charset="0"/>
                <a:cs typeface="Arial" charset="0"/>
              </a:defRPr>
            </a:lvl2pPr>
            <a:lvl3pPr marL="1143000" indent="-228600" defTabSz="911225" eaLnBrk="0" hangingPunct="0">
              <a:defRPr>
                <a:solidFill>
                  <a:schemeClr val="tx1"/>
                </a:solidFill>
                <a:latin typeface="Arial" charset="0"/>
                <a:cs typeface="Arial" charset="0"/>
              </a:defRPr>
            </a:lvl3pPr>
            <a:lvl4pPr marL="1600200" indent="-228600" defTabSz="911225" eaLnBrk="0" hangingPunct="0">
              <a:defRPr>
                <a:solidFill>
                  <a:schemeClr val="tx1"/>
                </a:solidFill>
                <a:latin typeface="Arial" charset="0"/>
                <a:cs typeface="Arial" charset="0"/>
              </a:defRPr>
            </a:lvl4pPr>
            <a:lvl5pPr marL="2057400" indent="-228600" defTabSz="911225" eaLnBrk="0" hangingPunct="0">
              <a:defRPr>
                <a:solidFill>
                  <a:schemeClr val="tx1"/>
                </a:solidFill>
                <a:latin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cs typeface="Arial" charset="0"/>
              </a:defRPr>
            </a:lvl9pPr>
          </a:lstStyle>
          <a:p>
            <a:pPr algn="r"/>
            <a:fld id="{1711DC84-6B5C-4A41-B3AF-6BC3AD645B93}" type="slidenum">
              <a:rPr lang="en-US" sz="1200">
                <a:solidFill>
                  <a:prstClr val="black"/>
                </a:solidFill>
                <a:latin typeface="Times New Roman" pitchFamily="18" charset="0"/>
              </a:rPr>
              <a:pPr algn="r"/>
              <a:t>30</a:t>
            </a:fld>
            <a:endParaRPr lang="en-US" sz="1200" dirty="0">
              <a:solidFill>
                <a:prstClr val="black"/>
              </a:solidFill>
              <a:latin typeface="Times New Roman" pitchFamily="18" charset="0"/>
            </a:endParaRPr>
          </a:p>
        </p:txBody>
      </p:sp>
      <p:sp>
        <p:nvSpPr>
          <p:cNvPr id="82948" name="Rectangle 2"/>
          <p:cNvSpPr>
            <a:spLocks noGrp="1" noRot="1" noChangeAspect="1" noChangeArrowheads="1" noTextEdit="1"/>
          </p:cNvSpPr>
          <p:nvPr>
            <p:ph type="sldImg"/>
          </p:nvPr>
        </p:nvSpPr>
        <p:spPr bwMode="auto">
          <a:xfrm>
            <a:off x="1198563" y="693738"/>
            <a:ext cx="4618037"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9" name="Rectangle 3"/>
          <p:cNvSpPr>
            <a:spLocks noGrp="1" noChangeArrowheads="1"/>
          </p:cNvSpPr>
          <p:nvPr>
            <p:ph type="body" idx="1"/>
          </p:nvPr>
        </p:nvSpPr>
        <p:spPr bwMode="auto">
          <a:xfrm>
            <a:off x="933098" y="4387136"/>
            <a:ext cx="5144206" cy="41546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503" tIns="46250" rIns="92503" bIns="46250" numCol="1" anchor="t" anchorCtr="0" compatLnSpc="1">
            <a:prstTxWarp prst="textNoShape">
              <a:avLst/>
            </a:prstTxWarp>
          </a:bodyPr>
          <a:lstStyle/>
          <a:p>
            <a:r>
              <a:rPr lang="en-US" dirty="0"/>
              <a:t>Know the CE requirements because this is usually have a few questions. Up to five hours of self-study</a:t>
            </a:r>
          </a:p>
          <a:p>
            <a:r>
              <a:rPr lang="en-US" dirty="0"/>
              <a:t>14 hours can be carried forward, one hour must be in ethics every year,</a:t>
            </a:r>
          </a:p>
          <a:p>
            <a:r>
              <a:rPr lang="en-US" dirty="0"/>
              <a:t>An hour should be considered the amount of time on topic; topics are not pre-approved so it’s the honor system that what you have taken is relevant to your professional practice per statute 1001.210. 137.17</a:t>
            </a:r>
          </a:p>
          <a:p>
            <a:r>
              <a:rPr lang="en-US" dirty="0"/>
              <a:t>There is not an exemption for over 65 – which is the #1 reason we return renewal checks</a:t>
            </a:r>
          </a:p>
          <a:p>
            <a:r>
              <a:rPr lang="en-US" dirty="0"/>
              <a:t>If you renew and haven’t done the CE it is fraudulent. Otherwise good engineers can be busted.</a:t>
            </a:r>
          </a:p>
          <a:p>
            <a:r>
              <a:rPr lang="en-US" dirty="0"/>
              <a:t>There is no pre-certification; PEs are expected to know what classes are accepted.</a:t>
            </a:r>
          </a:p>
          <a:p>
            <a:r>
              <a:rPr lang="en-US" dirty="0"/>
              <a:t>All done electronically. </a:t>
            </a:r>
          </a:p>
          <a:p>
            <a:endParaRPr lang="en-US" dirty="0"/>
          </a:p>
          <a:p>
            <a:r>
              <a:rPr lang="en-US" dirty="0"/>
              <a:t>Ask them their experience – how many of you have been audited? Was it pretty easy? Just needed to have documentation, right? </a:t>
            </a:r>
          </a:p>
          <a:p>
            <a:endParaRPr lang="en-US" dirty="0"/>
          </a:p>
          <a:p>
            <a:endParaRPr lang="en-US" dirty="0"/>
          </a:p>
        </p:txBody>
      </p:sp>
    </p:spTree>
    <p:extLst>
      <p:ext uri="{BB962C8B-B14F-4D97-AF65-F5344CB8AC3E}">
        <p14:creationId xmlns:p14="http://schemas.microsoft.com/office/powerpoint/2010/main" val="3077914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sz="quarter" idx="1"/>
          </p:nvPr>
        </p:nvSpPr>
        <p:spPr/>
        <p:txBody>
          <a:bodyPr/>
          <a:lstStyle/>
          <a:p>
            <a:pPr>
              <a:defRPr/>
            </a:pPr>
            <a:fld id="{8F9B69D6-A1BA-4E4D-BC74-9FDDF76EA5FF}" type="datetime1">
              <a:rPr lang="en-US">
                <a:solidFill>
                  <a:prstClr val="black"/>
                </a:solidFill>
              </a:rPr>
              <a:pPr>
                <a:defRPr/>
              </a:pPr>
              <a:t>1/29/2021</a:t>
            </a:fld>
            <a:endParaRPr lang="en-US" dirty="0">
              <a:solidFill>
                <a:prstClr val="black"/>
              </a:solidFill>
            </a:endParaRPr>
          </a:p>
        </p:txBody>
      </p:sp>
      <p:sp>
        <p:nvSpPr>
          <p:cNvPr id="87044" name="Rectangle 2"/>
          <p:cNvSpPr>
            <a:spLocks noGrp="1" noRot="1" noChangeAspect="1" noChangeArrowheads="1" noTextEdit="1"/>
          </p:cNvSpPr>
          <p:nvPr>
            <p:ph type="sldImg"/>
          </p:nvPr>
        </p:nvSpPr>
        <p:spPr bwMode="auto">
          <a:xfrm>
            <a:off x="1195388" y="692150"/>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2" name="Footer Placeholder 1"/>
          <p:cNvSpPr>
            <a:spLocks noGrp="1"/>
          </p:cNvSpPr>
          <p:nvPr>
            <p:ph type="ftr" sz="quarter" idx="10"/>
          </p:nvPr>
        </p:nvSpPr>
        <p:spPr/>
        <p:txBody>
          <a:bodyPr/>
          <a:lstStyle/>
          <a:p>
            <a:pPr>
              <a:defRPr/>
            </a:pPr>
            <a:r>
              <a:rPr lang="en-US" dirty="0"/>
              <a:t>Engineering for a better Texas  </a:t>
            </a:r>
          </a:p>
        </p:txBody>
      </p:sp>
    </p:spTree>
    <p:extLst>
      <p:ext uri="{BB962C8B-B14F-4D97-AF65-F5344CB8AC3E}">
        <p14:creationId xmlns:p14="http://schemas.microsoft.com/office/powerpoint/2010/main" val="1394251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1195388" y="692150"/>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Ou</a:t>
            </a:r>
          </a:p>
        </p:txBody>
      </p:sp>
      <p:sp>
        <p:nvSpPr>
          <p:cNvPr id="4" name="Slide Number Placeholder 3"/>
          <p:cNvSpPr txBox="1">
            <a:spLocks noGrp="1"/>
          </p:cNvSpPr>
          <p:nvPr/>
        </p:nvSpPr>
        <p:spPr>
          <a:xfrm>
            <a:off x="3970938" y="8772668"/>
            <a:ext cx="3037840" cy="461804"/>
          </a:xfrm>
          <a:prstGeom prst="rect">
            <a:avLst/>
          </a:prstGeom>
          <a:noFill/>
        </p:spPr>
        <p:txBody>
          <a:bodyPr lIns="92126" tIns="46063" rIns="92126" bIns="46063" anchor="b"/>
          <a:lstStyle/>
          <a:p>
            <a:pPr algn="r" fontAlgn="auto">
              <a:spcBef>
                <a:spcPts val="0"/>
              </a:spcBef>
              <a:spcAft>
                <a:spcPts val="0"/>
              </a:spcAft>
              <a:defRPr/>
            </a:pPr>
            <a:fld id="{83718379-A46F-46B1-8852-E01735B621A4}" type="slidenum">
              <a:rPr lang="en-US" sz="1200">
                <a:latin typeface="+mn-lt"/>
                <a:cs typeface="+mn-cs"/>
              </a:rPr>
              <a:pPr algn="r" fontAlgn="auto">
                <a:spcBef>
                  <a:spcPts val="0"/>
                </a:spcBef>
                <a:spcAft>
                  <a:spcPts val="0"/>
                </a:spcAft>
                <a:defRPr/>
              </a:pPr>
              <a:t>32</a:t>
            </a:fld>
            <a:endParaRPr lang="en-US" sz="1200" dirty="0">
              <a:latin typeface="+mn-lt"/>
              <a:cs typeface="+mn-cs"/>
            </a:endParaRPr>
          </a:p>
        </p:txBody>
      </p:sp>
      <p:sp>
        <p:nvSpPr>
          <p:cNvPr id="2" name="Footer Placeholder 1"/>
          <p:cNvSpPr>
            <a:spLocks noGrp="1"/>
          </p:cNvSpPr>
          <p:nvPr>
            <p:ph type="ftr" sz="quarter" idx="10"/>
          </p:nvPr>
        </p:nvSpPr>
        <p:spPr/>
        <p:txBody>
          <a:bodyPr/>
          <a:lstStyle/>
          <a:p>
            <a:pPr>
              <a:defRPr/>
            </a:pPr>
            <a:r>
              <a:rPr lang="en-US" dirty="0"/>
              <a:t>Engineering for a better Texas  </a:t>
            </a:r>
          </a:p>
        </p:txBody>
      </p:sp>
    </p:spTree>
    <p:extLst>
      <p:ext uri="{BB962C8B-B14F-4D97-AF65-F5344CB8AC3E}">
        <p14:creationId xmlns:p14="http://schemas.microsoft.com/office/powerpoint/2010/main" val="23823336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1195388" y="692150"/>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Be aware of consequences.</a:t>
            </a:r>
          </a:p>
          <a:p>
            <a:r>
              <a:rPr lang="en-US" dirty="0"/>
              <a:t>Make sure you know the rules and statutes and please call us if you have any questions at all. We want to prevent the cases by providing you answers before the violations occur!</a:t>
            </a:r>
          </a:p>
        </p:txBody>
      </p:sp>
      <p:sp>
        <p:nvSpPr>
          <p:cNvPr id="4" name="Slide Number Placeholder 3"/>
          <p:cNvSpPr txBox="1">
            <a:spLocks noGrp="1"/>
          </p:cNvSpPr>
          <p:nvPr/>
        </p:nvSpPr>
        <p:spPr>
          <a:xfrm>
            <a:off x="3970938" y="8772668"/>
            <a:ext cx="3037840" cy="461804"/>
          </a:xfrm>
          <a:prstGeom prst="rect">
            <a:avLst/>
          </a:prstGeom>
          <a:noFill/>
        </p:spPr>
        <p:txBody>
          <a:bodyPr lIns="92126" tIns="46063" rIns="92126" bIns="46063" anchor="b"/>
          <a:lstStyle/>
          <a:p>
            <a:pPr algn="r" fontAlgn="auto">
              <a:spcBef>
                <a:spcPts val="0"/>
              </a:spcBef>
              <a:spcAft>
                <a:spcPts val="0"/>
              </a:spcAft>
              <a:defRPr/>
            </a:pPr>
            <a:fld id="{9CDE789A-8B4B-4DD6-913B-DE8DD494F3FA}" type="slidenum">
              <a:rPr lang="en-US" sz="1200">
                <a:latin typeface="+mn-lt"/>
                <a:cs typeface="+mn-cs"/>
              </a:rPr>
              <a:pPr algn="r" fontAlgn="auto">
                <a:spcBef>
                  <a:spcPts val="0"/>
                </a:spcBef>
                <a:spcAft>
                  <a:spcPts val="0"/>
                </a:spcAft>
                <a:defRPr/>
              </a:pPr>
              <a:t>33</a:t>
            </a:fld>
            <a:endParaRPr lang="en-US" sz="1200" dirty="0">
              <a:latin typeface="+mn-lt"/>
              <a:cs typeface="+mn-cs"/>
            </a:endParaRPr>
          </a:p>
        </p:txBody>
      </p:sp>
      <p:sp>
        <p:nvSpPr>
          <p:cNvPr id="2" name="Footer Placeholder 1"/>
          <p:cNvSpPr>
            <a:spLocks noGrp="1"/>
          </p:cNvSpPr>
          <p:nvPr>
            <p:ph type="ftr" sz="quarter" idx="10"/>
          </p:nvPr>
        </p:nvSpPr>
        <p:spPr/>
        <p:txBody>
          <a:bodyPr/>
          <a:lstStyle/>
          <a:p>
            <a:pPr>
              <a:defRPr/>
            </a:pPr>
            <a:r>
              <a:rPr lang="en-US" dirty="0"/>
              <a:t>Engineering for a better Texas  </a:t>
            </a:r>
          </a:p>
        </p:txBody>
      </p:sp>
    </p:spTree>
    <p:extLst>
      <p:ext uri="{BB962C8B-B14F-4D97-AF65-F5344CB8AC3E}">
        <p14:creationId xmlns:p14="http://schemas.microsoft.com/office/powerpoint/2010/main" val="32272385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1195388" y="692150"/>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Be aware of consequences.</a:t>
            </a:r>
          </a:p>
          <a:p>
            <a:r>
              <a:rPr lang="en-US" dirty="0"/>
              <a:t>Make sure you know the rules and statutes and please call us if you have any questions at all. We want to prevent the cases by providing you answers before the violations occur!</a:t>
            </a:r>
          </a:p>
        </p:txBody>
      </p:sp>
      <p:sp>
        <p:nvSpPr>
          <p:cNvPr id="4" name="Slide Number Placeholder 3"/>
          <p:cNvSpPr txBox="1">
            <a:spLocks noGrp="1"/>
          </p:cNvSpPr>
          <p:nvPr/>
        </p:nvSpPr>
        <p:spPr>
          <a:xfrm>
            <a:off x="3970938" y="8772668"/>
            <a:ext cx="3037840" cy="461804"/>
          </a:xfrm>
          <a:prstGeom prst="rect">
            <a:avLst/>
          </a:prstGeom>
          <a:noFill/>
        </p:spPr>
        <p:txBody>
          <a:bodyPr lIns="92126" tIns="46063" rIns="92126" bIns="46063" anchor="b"/>
          <a:lstStyle/>
          <a:p>
            <a:pPr algn="r" fontAlgn="auto">
              <a:spcBef>
                <a:spcPts val="0"/>
              </a:spcBef>
              <a:spcAft>
                <a:spcPts val="0"/>
              </a:spcAft>
              <a:defRPr/>
            </a:pPr>
            <a:fld id="{9CDE789A-8B4B-4DD6-913B-DE8DD494F3FA}" type="slidenum">
              <a:rPr lang="en-US" sz="1200">
                <a:latin typeface="+mn-lt"/>
                <a:cs typeface="+mn-cs"/>
              </a:rPr>
              <a:pPr algn="r" fontAlgn="auto">
                <a:spcBef>
                  <a:spcPts val="0"/>
                </a:spcBef>
                <a:spcAft>
                  <a:spcPts val="0"/>
                </a:spcAft>
                <a:defRPr/>
              </a:pPr>
              <a:t>34</a:t>
            </a:fld>
            <a:endParaRPr lang="en-US" sz="1200" dirty="0">
              <a:latin typeface="+mn-lt"/>
              <a:cs typeface="+mn-cs"/>
            </a:endParaRPr>
          </a:p>
        </p:txBody>
      </p:sp>
      <p:sp>
        <p:nvSpPr>
          <p:cNvPr id="2" name="Footer Placeholder 1"/>
          <p:cNvSpPr>
            <a:spLocks noGrp="1"/>
          </p:cNvSpPr>
          <p:nvPr>
            <p:ph type="ftr" sz="quarter" idx="10"/>
          </p:nvPr>
        </p:nvSpPr>
        <p:spPr/>
        <p:txBody>
          <a:bodyPr/>
          <a:lstStyle/>
          <a:p>
            <a:pPr>
              <a:defRPr/>
            </a:pPr>
            <a:r>
              <a:rPr lang="en-US" dirty="0"/>
              <a:t>Engineering for a better Texas  </a:t>
            </a:r>
          </a:p>
        </p:txBody>
      </p:sp>
    </p:spTree>
    <p:extLst>
      <p:ext uri="{BB962C8B-B14F-4D97-AF65-F5344CB8AC3E}">
        <p14:creationId xmlns:p14="http://schemas.microsoft.com/office/powerpoint/2010/main" val="109814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xfrm>
            <a:off x="1195388" y="692150"/>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txBox="1">
            <a:spLocks noGrp="1"/>
          </p:cNvSpPr>
          <p:nvPr/>
        </p:nvSpPr>
        <p:spPr>
          <a:xfrm>
            <a:off x="3970938" y="8772668"/>
            <a:ext cx="3037840" cy="461804"/>
          </a:xfrm>
          <a:prstGeom prst="rect">
            <a:avLst/>
          </a:prstGeom>
          <a:noFill/>
        </p:spPr>
        <p:txBody>
          <a:bodyPr lIns="92126" tIns="46063" rIns="92126" bIns="46063" anchor="b"/>
          <a:lstStyle/>
          <a:p>
            <a:pPr algn="r" fontAlgn="auto">
              <a:spcBef>
                <a:spcPts val="0"/>
              </a:spcBef>
              <a:spcAft>
                <a:spcPts val="0"/>
              </a:spcAft>
              <a:defRPr/>
            </a:pPr>
            <a:fld id="{5A0BFF59-8792-4C80-B5C9-71B287A34A45}" type="slidenum">
              <a:rPr lang="en-US" sz="1200">
                <a:latin typeface="+mn-lt"/>
                <a:cs typeface="+mn-cs"/>
              </a:rPr>
              <a:pPr algn="r" fontAlgn="auto">
                <a:spcBef>
                  <a:spcPts val="0"/>
                </a:spcBef>
                <a:spcAft>
                  <a:spcPts val="0"/>
                </a:spcAft>
                <a:defRPr/>
              </a:pPr>
              <a:t>35</a:t>
            </a:fld>
            <a:endParaRPr lang="en-US" sz="1200" dirty="0">
              <a:latin typeface="+mn-lt"/>
              <a:cs typeface="+mn-cs"/>
            </a:endParaRPr>
          </a:p>
        </p:txBody>
      </p:sp>
      <p:sp>
        <p:nvSpPr>
          <p:cNvPr id="2" name="Footer Placeholder 1"/>
          <p:cNvSpPr>
            <a:spLocks noGrp="1"/>
          </p:cNvSpPr>
          <p:nvPr>
            <p:ph type="ftr" sz="quarter" idx="10"/>
          </p:nvPr>
        </p:nvSpPr>
        <p:spPr/>
        <p:txBody>
          <a:bodyPr/>
          <a:lstStyle/>
          <a:p>
            <a:pPr>
              <a:defRPr/>
            </a:pPr>
            <a:r>
              <a:rPr lang="en-US" dirty="0"/>
              <a:t>Engineering for a better Texas  </a:t>
            </a:r>
          </a:p>
        </p:txBody>
      </p:sp>
    </p:spTree>
    <p:extLst>
      <p:ext uri="{BB962C8B-B14F-4D97-AF65-F5344CB8AC3E}">
        <p14:creationId xmlns:p14="http://schemas.microsoft.com/office/powerpoint/2010/main" val="37569213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1"/>
          <p:cNvSpPr txBox="1">
            <a:spLocks noGrp="1" noChangeArrowheads="1"/>
          </p:cNvSpPr>
          <p:nvPr/>
        </p:nvSpPr>
        <p:spPr bwMode="auto">
          <a:xfrm>
            <a:off x="3972560" y="0"/>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01" tIns="45900" rIns="91801" bIns="45900"/>
          <a:lstStyle>
            <a:lvl1pPr defTabSz="911225" eaLnBrk="0" hangingPunct="0">
              <a:defRPr>
                <a:solidFill>
                  <a:schemeClr val="tx1"/>
                </a:solidFill>
                <a:latin typeface="Arial" charset="0"/>
                <a:cs typeface="Arial" charset="0"/>
              </a:defRPr>
            </a:lvl1pPr>
            <a:lvl2pPr marL="742950" indent="-285750" defTabSz="911225" eaLnBrk="0" hangingPunct="0">
              <a:defRPr>
                <a:solidFill>
                  <a:schemeClr val="tx1"/>
                </a:solidFill>
                <a:latin typeface="Arial" charset="0"/>
                <a:cs typeface="Arial" charset="0"/>
              </a:defRPr>
            </a:lvl2pPr>
            <a:lvl3pPr marL="1143000" indent="-228600" defTabSz="911225" eaLnBrk="0" hangingPunct="0">
              <a:defRPr>
                <a:solidFill>
                  <a:schemeClr val="tx1"/>
                </a:solidFill>
                <a:latin typeface="Arial" charset="0"/>
                <a:cs typeface="Arial" charset="0"/>
              </a:defRPr>
            </a:lvl3pPr>
            <a:lvl4pPr marL="1600200" indent="-228600" defTabSz="911225" eaLnBrk="0" hangingPunct="0">
              <a:defRPr>
                <a:solidFill>
                  <a:schemeClr val="tx1"/>
                </a:solidFill>
                <a:latin typeface="Arial" charset="0"/>
                <a:cs typeface="Arial" charset="0"/>
              </a:defRPr>
            </a:lvl4pPr>
            <a:lvl5pPr marL="2057400" indent="-228600" defTabSz="911225" eaLnBrk="0" hangingPunct="0">
              <a:defRPr>
                <a:solidFill>
                  <a:schemeClr val="tx1"/>
                </a:solidFill>
                <a:latin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cs typeface="Arial" charset="0"/>
              </a:defRPr>
            </a:lvl9pPr>
          </a:lstStyle>
          <a:p>
            <a:pPr algn="r"/>
            <a:fld id="{D3940CBA-5F1A-4832-A3C6-EF3AA4F8B677}" type="datetime1">
              <a:rPr lang="en-US" sz="1200">
                <a:latin typeface="Times New Roman" pitchFamily="18" charset="0"/>
              </a:rPr>
              <a:pPr algn="r"/>
              <a:t>1/29/2021</a:t>
            </a:fld>
            <a:endParaRPr lang="en-US" sz="1200" dirty="0">
              <a:latin typeface="Times New Roman" pitchFamily="18" charset="0"/>
            </a:endParaRPr>
          </a:p>
        </p:txBody>
      </p:sp>
      <p:sp>
        <p:nvSpPr>
          <p:cNvPr id="101379" name="Rectangle 13"/>
          <p:cNvSpPr txBox="1">
            <a:spLocks noGrp="1" noChangeArrowheads="1"/>
          </p:cNvSpPr>
          <p:nvPr/>
        </p:nvSpPr>
        <p:spPr bwMode="auto">
          <a:xfrm>
            <a:off x="3972560" y="8774271"/>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01" tIns="45900" rIns="91801" bIns="45900" anchor="b"/>
          <a:lstStyle>
            <a:lvl1pPr defTabSz="911225" eaLnBrk="0" hangingPunct="0">
              <a:defRPr>
                <a:solidFill>
                  <a:schemeClr val="tx1"/>
                </a:solidFill>
                <a:latin typeface="Arial" charset="0"/>
                <a:cs typeface="Arial" charset="0"/>
              </a:defRPr>
            </a:lvl1pPr>
            <a:lvl2pPr marL="742950" indent="-285750" defTabSz="911225" eaLnBrk="0" hangingPunct="0">
              <a:defRPr>
                <a:solidFill>
                  <a:schemeClr val="tx1"/>
                </a:solidFill>
                <a:latin typeface="Arial" charset="0"/>
                <a:cs typeface="Arial" charset="0"/>
              </a:defRPr>
            </a:lvl2pPr>
            <a:lvl3pPr marL="1143000" indent="-228600" defTabSz="911225" eaLnBrk="0" hangingPunct="0">
              <a:defRPr>
                <a:solidFill>
                  <a:schemeClr val="tx1"/>
                </a:solidFill>
                <a:latin typeface="Arial" charset="0"/>
                <a:cs typeface="Arial" charset="0"/>
              </a:defRPr>
            </a:lvl3pPr>
            <a:lvl4pPr marL="1600200" indent="-228600" defTabSz="911225" eaLnBrk="0" hangingPunct="0">
              <a:defRPr>
                <a:solidFill>
                  <a:schemeClr val="tx1"/>
                </a:solidFill>
                <a:latin typeface="Arial" charset="0"/>
                <a:cs typeface="Arial" charset="0"/>
              </a:defRPr>
            </a:lvl4pPr>
            <a:lvl5pPr marL="2057400" indent="-228600" defTabSz="911225" eaLnBrk="0" hangingPunct="0">
              <a:defRPr>
                <a:solidFill>
                  <a:schemeClr val="tx1"/>
                </a:solidFill>
                <a:latin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cs typeface="Arial" charset="0"/>
              </a:defRPr>
            </a:lvl9pPr>
          </a:lstStyle>
          <a:p>
            <a:pPr algn="r"/>
            <a:fld id="{EF9824D7-893C-49C9-96AB-EF359DEBC183}" type="slidenum">
              <a:rPr lang="en-US" sz="1200">
                <a:latin typeface="Times New Roman" pitchFamily="18" charset="0"/>
              </a:rPr>
              <a:pPr algn="r"/>
              <a:t>36</a:t>
            </a:fld>
            <a:endParaRPr lang="en-US" sz="1200" dirty="0">
              <a:latin typeface="Times New Roman" pitchFamily="18" charset="0"/>
            </a:endParaRPr>
          </a:p>
        </p:txBody>
      </p:sp>
      <p:sp>
        <p:nvSpPr>
          <p:cNvPr id="101380" name="Rectangle 2"/>
          <p:cNvSpPr>
            <a:spLocks noGrp="1" noRot="1" noChangeAspect="1" noChangeArrowheads="1" noTextEdit="1"/>
          </p:cNvSpPr>
          <p:nvPr>
            <p:ph type="sldImg"/>
          </p:nvPr>
        </p:nvSpPr>
        <p:spPr bwMode="auto">
          <a:xfrm>
            <a:off x="1198563" y="693738"/>
            <a:ext cx="4618037"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1" name="Rectangle 3"/>
          <p:cNvSpPr>
            <a:spLocks noGrp="1" noChangeArrowheads="1"/>
          </p:cNvSpPr>
          <p:nvPr>
            <p:ph type="body" idx="1"/>
          </p:nvPr>
        </p:nvSpPr>
        <p:spPr bwMode="auto">
          <a:xfrm>
            <a:off x="933099" y="4387137"/>
            <a:ext cx="5144206" cy="41546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801" tIns="45900" rIns="91801" bIns="45900" numCol="1" anchor="t" anchorCtr="0" compatLnSpc="1">
            <a:prstTxWarp prst="textNoShape">
              <a:avLst/>
            </a:prstTxWarp>
          </a:bodyPr>
          <a:lstStyle/>
          <a:p>
            <a:r>
              <a:rPr lang="en-US" dirty="0"/>
              <a:t>We don’t want to hear about you – and here’s how!</a:t>
            </a:r>
          </a:p>
          <a:p>
            <a:endParaRPr lang="en-US" dirty="0"/>
          </a:p>
          <a:p>
            <a:r>
              <a:rPr lang="en-US" dirty="0"/>
              <a:t>Communication – usually a simple misunderstanding can be cleared up easily – manage expectations in advance</a:t>
            </a:r>
          </a:p>
          <a:p>
            <a:r>
              <a:rPr lang="en-US" dirty="0"/>
              <a:t>Contracts – get it in writing so everyone understands </a:t>
            </a:r>
          </a:p>
          <a:p>
            <a:r>
              <a:rPr lang="en-US" dirty="0"/>
              <a:t>Calculations – show your work and keep the notes. It will help if there is ever a question about what was done.</a:t>
            </a:r>
          </a:p>
        </p:txBody>
      </p:sp>
      <p:sp>
        <p:nvSpPr>
          <p:cNvPr id="2" name="Footer Placeholder 1"/>
          <p:cNvSpPr>
            <a:spLocks noGrp="1"/>
          </p:cNvSpPr>
          <p:nvPr>
            <p:ph type="ftr" sz="quarter" idx="10"/>
          </p:nvPr>
        </p:nvSpPr>
        <p:spPr/>
        <p:txBody>
          <a:bodyPr/>
          <a:lstStyle/>
          <a:p>
            <a:pPr>
              <a:defRPr/>
            </a:pPr>
            <a:r>
              <a:rPr lang="en-US" dirty="0"/>
              <a:t>Engineering for a better Texas  </a:t>
            </a:r>
          </a:p>
        </p:txBody>
      </p:sp>
    </p:spTree>
    <p:extLst>
      <p:ext uri="{BB962C8B-B14F-4D97-AF65-F5344CB8AC3E}">
        <p14:creationId xmlns:p14="http://schemas.microsoft.com/office/powerpoint/2010/main" val="10065285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sz="quarter"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EC8FF5-43B6-4B7E-9573-4A4F75EE8A1C}" type="datetime1">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1/29/2021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83972" name="Rectangle 2"/>
          <p:cNvSpPr>
            <a:spLocks noGrp="1" noRot="1" noChangeAspect="1" noChangeArrowheads="1" noTextEdit="1"/>
          </p:cNvSpPr>
          <p:nvPr>
            <p:ph type="sldImg"/>
          </p:nvPr>
        </p:nvSpPr>
        <p:spPr bwMode="auto">
          <a:xfrm>
            <a:off x="1196975" y="693738"/>
            <a:ext cx="4618038"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3" name="Rectangle 3"/>
          <p:cNvSpPr>
            <a:spLocks noGrp="1" noChangeArrowheads="1"/>
          </p:cNvSpPr>
          <p:nvPr>
            <p:ph type="body" idx="1"/>
          </p:nvPr>
        </p:nvSpPr>
        <p:spPr bwMode="auto">
          <a:xfrm>
            <a:off x="934721" y="4387137"/>
            <a:ext cx="5140960" cy="41546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Two of the engineers are college professors and the others are in private practice. Of the 3 public members, 2 are lawyers and one is a CPA.</a:t>
            </a:r>
          </a:p>
          <a:p>
            <a:r>
              <a:rPr lang="en-US" dirty="0"/>
              <a:t>Rules-staff produced, board approves for public comment in the Texas Register, staff takes comments and proposes new rules for Board approval</a:t>
            </a:r>
          </a:p>
        </p:txBody>
      </p:sp>
    </p:spTree>
    <p:extLst>
      <p:ext uri="{BB962C8B-B14F-4D97-AF65-F5344CB8AC3E}">
        <p14:creationId xmlns:p14="http://schemas.microsoft.com/office/powerpoint/2010/main" val="215409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sz="quarter" idx="1"/>
          </p:nvPr>
        </p:nvSpPr>
        <p:spPr/>
        <p:txBody>
          <a:bodyPr/>
          <a:lstStyle/>
          <a:p>
            <a:pPr>
              <a:defRPr/>
            </a:pPr>
            <a:fld id="{8F9B69D6-A1BA-4E4D-BC74-9FDDF76EA5FF}" type="datetime1">
              <a:rPr lang="en-US">
                <a:solidFill>
                  <a:prstClr val="black"/>
                </a:solidFill>
              </a:rPr>
              <a:pPr>
                <a:defRPr/>
              </a:pPr>
              <a:t>1/29/2021</a:t>
            </a:fld>
            <a:endParaRPr lang="en-US" dirty="0">
              <a:solidFill>
                <a:prstClr val="black"/>
              </a:solidFill>
            </a:endParaRPr>
          </a:p>
        </p:txBody>
      </p:sp>
      <p:sp>
        <p:nvSpPr>
          <p:cNvPr id="87044" name="Rectangle 2"/>
          <p:cNvSpPr>
            <a:spLocks noGrp="1" noRot="1" noChangeAspect="1" noChangeArrowheads="1" noTextEdit="1"/>
          </p:cNvSpPr>
          <p:nvPr>
            <p:ph type="sldImg"/>
          </p:nvPr>
        </p:nvSpPr>
        <p:spPr bwMode="auto">
          <a:xfrm>
            <a:off x="1195388" y="692150"/>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2" name="Footer Placeholder 1"/>
          <p:cNvSpPr>
            <a:spLocks noGrp="1"/>
          </p:cNvSpPr>
          <p:nvPr>
            <p:ph type="ftr" sz="quarter" idx="10"/>
          </p:nvPr>
        </p:nvSpPr>
        <p:spPr/>
        <p:txBody>
          <a:bodyPr/>
          <a:lstStyle/>
          <a:p>
            <a:pPr>
              <a:defRPr/>
            </a:pPr>
            <a:r>
              <a:rPr lang="en-US" dirty="0">
                <a:solidFill>
                  <a:prstClr val="black"/>
                </a:solidFill>
              </a:rPr>
              <a:t>Engineering for a better Texas  </a:t>
            </a:r>
          </a:p>
        </p:txBody>
      </p:sp>
    </p:spTree>
    <p:extLst>
      <p:ext uri="{BB962C8B-B14F-4D97-AF65-F5344CB8AC3E}">
        <p14:creationId xmlns:p14="http://schemas.microsoft.com/office/powerpoint/2010/main" val="13267756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Sunset Advisory Commission reviews agencies every twelve years or so do determine whether it still serves a public need, which would cause the sun to “set” on the agency if not. This is the time when enabling statutes or laws are reviewed and can have changes made. Hearings will be held during the 2013 legislative session. There is an opportunity for public input at that time.</a:t>
            </a:r>
          </a:p>
        </p:txBody>
      </p:sp>
      <p:sp>
        <p:nvSpPr>
          <p:cNvPr id="2" name="Footer Placeholder 1"/>
          <p:cNvSpPr>
            <a:spLocks noGrp="1"/>
          </p:cNvSpPr>
          <p:nvPr>
            <p:ph type="ftr" sz="quarter" idx="10"/>
          </p:nvPr>
        </p:nvSpPr>
        <p:spPr/>
        <p:txBody>
          <a:bodyPr/>
          <a:lstStyle/>
          <a:p>
            <a:pPr>
              <a:defRPr/>
            </a:pPr>
            <a:r>
              <a:rPr lang="en-US" dirty="0">
                <a:solidFill>
                  <a:prstClr val="black"/>
                </a:solidFill>
              </a:rPr>
              <a:t>Engineering for a better Texas  </a:t>
            </a:r>
          </a:p>
        </p:txBody>
      </p:sp>
    </p:spTree>
    <p:extLst>
      <p:ext uri="{BB962C8B-B14F-4D97-AF65-F5344CB8AC3E}">
        <p14:creationId xmlns:p14="http://schemas.microsoft.com/office/powerpoint/2010/main" val="13969878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Sunset Advisory Commission reviews agencies every twelve years or so do determine whether it still serves a public need, which would cause the sun to “set” on the agency if not. This is the time when enabling statutes or laws are reviewed and can have changes made. Hearings will be held during the 2013 legislative session. There is an opportunity for public input at that time.</a:t>
            </a:r>
          </a:p>
        </p:txBody>
      </p:sp>
      <p:sp>
        <p:nvSpPr>
          <p:cNvPr id="2" name="Footer Placeholder 1"/>
          <p:cNvSpPr>
            <a:spLocks noGrp="1"/>
          </p:cNvSpPr>
          <p:nvPr>
            <p:ph type="ftr" sz="quarter" idx="10"/>
          </p:nvPr>
        </p:nvSpPr>
        <p:spPr/>
        <p:txBody>
          <a:bodyPr/>
          <a:lstStyle/>
          <a:p>
            <a:pPr>
              <a:defRPr/>
            </a:pPr>
            <a:r>
              <a:rPr lang="en-US" dirty="0">
                <a:solidFill>
                  <a:prstClr val="black"/>
                </a:solidFill>
              </a:rPr>
              <a:t>Engineering for a better Texas  </a:t>
            </a:r>
          </a:p>
        </p:txBody>
      </p:sp>
    </p:spTree>
    <p:extLst>
      <p:ext uri="{BB962C8B-B14F-4D97-AF65-F5344CB8AC3E}">
        <p14:creationId xmlns:p14="http://schemas.microsoft.com/office/powerpoint/2010/main" val="10549968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1195388" y="692150"/>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Professionals include doctors, lawyers, engineers, etc. There is an understanding that professionals are regulated to ensure ethical behavior which creates a safer environment</a:t>
            </a:r>
          </a:p>
        </p:txBody>
      </p:sp>
      <p:sp>
        <p:nvSpPr>
          <p:cNvPr id="2" name="Footer Placeholder 1"/>
          <p:cNvSpPr>
            <a:spLocks noGrp="1"/>
          </p:cNvSpPr>
          <p:nvPr>
            <p:ph type="ftr" sz="quarter" idx="10"/>
          </p:nvPr>
        </p:nvSpPr>
        <p:spPr/>
        <p:txBody>
          <a:bodyPr/>
          <a:lstStyle/>
          <a:p>
            <a:pPr>
              <a:defRPr/>
            </a:pPr>
            <a:r>
              <a:rPr lang="en-US" dirty="0">
                <a:solidFill>
                  <a:prstClr val="black"/>
                </a:solidFill>
              </a:rPr>
              <a:t>Engineering for a better Texas  </a:t>
            </a:r>
          </a:p>
        </p:txBody>
      </p:sp>
    </p:spTree>
    <p:extLst>
      <p:ext uri="{BB962C8B-B14F-4D97-AF65-F5344CB8AC3E}">
        <p14:creationId xmlns:p14="http://schemas.microsoft.com/office/powerpoint/2010/main" val="13087885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1195388" y="692150"/>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This year’s theme at TBPE is excellence, and so we are leading with that in our slides.</a:t>
            </a:r>
          </a:p>
        </p:txBody>
      </p:sp>
      <p:sp>
        <p:nvSpPr>
          <p:cNvPr id="2" name="Footer Placeholder 1"/>
          <p:cNvSpPr>
            <a:spLocks noGrp="1"/>
          </p:cNvSpPr>
          <p:nvPr>
            <p:ph type="ftr" sz="quarter" idx="10"/>
          </p:nvPr>
        </p:nvSpPr>
        <p:spPr/>
        <p:txBody>
          <a:bodyPr/>
          <a:lstStyle/>
          <a:p>
            <a:pPr>
              <a:defRPr/>
            </a:pPr>
            <a:r>
              <a:rPr lang="en-US" dirty="0"/>
              <a:t>Engineering for a better Texas  </a:t>
            </a:r>
          </a:p>
        </p:txBody>
      </p:sp>
    </p:spTree>
    <p:extLst>
      <p:ext uri="{BB962C8B-B14F-4D97-AF65-F5344CB8AC3E}">
        <p14:creationId xmlns:p14="http://schemas.microsoft.com/office/powerpoint/2010/main" val="2844615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sz="quarter" idx="1"/>
          </p:nvPr>
        </p:nvSpPr>
        <p:spPr/>
        <p:txBody>
          <a:bodyPr/>
          <a:lstStyle/>
          <a:p>
            <a:pPr>
              <a:defRPr/>
            </a:pPr>
            <a:fld id="{8F9B69D6-A1BA-4E4D-BC74-9FDDF76EA5FF}" type="datetime1">
              <a:rPr lang="en-US">
                <a:solidFill>
                  <a:prstClr val="black"/>
                </a:solidFill>
              </a:rPr>
              <a:pPr>
                <a:defRPr/>
              </a:pPr>
              <a:t>1/29/2021</a:t>
            </a:fld>
            <a:endParaRPr lang="en-US" dirty="0">
              <a:solidFill>
                <a:prstClr val="black"/>
              </a:solidFill>
            </a:endParaRPr>
          </a:p>
        </p:txBody>
      </p:sp>
      <p:sp>
        <p:nvSpPr>
          <p:cNvPr id="87044" name="Rectangle 2"/>
          <p:cNvSpPr>
            <a:spLocks noGrp="1" noRot="1" noChangeAspect="1" noChangeArrowheads="1" noTextEdit="1"/>
          </p:cNvSpPr>
          <p:nvPr>
            <p:ph type="sldImg"/>
          </p:nvPr>
        </p:nvSpPr>
        <p:spPr bwMode="auto">
          <a:xfrm>
            <a:off x="1195388" y="692150"/>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2" name="Footer Placeholder 1"/>
          <p:cNvSpPr>
            <a:spLocks noGrp="1"/>
          </p:cNvSpPr>
          <p:nvPr>
            <p:ph type="ftr" sz="quarter" idx="10"/>
          </p:nvPr>
        </p:nvSpPr>
        <p:spPr/>
        <p:txBody>
          <a:bodyPr/>
          <a:lstStyle/>
          <a:p>
            <a:pPr>
              <a:defRPr/>
            </a:pPr>
            <a:r>
              <a:rPr lang="en-US" dirty="0">
                <a:solidFill>
                  <a:prstClr val="black"/>
                </a:solidFill>
              </a:rPr>
              <a:t>Engineering for a better Texas  </a:t>
            </a:r>
          </a:p>
        </p:txBody>
      </p:sp>
    </p:spTree>
    <p:extLst>
      <p:ext uri="{BB962C8B-B14F-4D97-AF65-F5344CB8AC3E}">
        <p14:creationId xmlns:p14="http://schemas.microsoft.com/office/powerpoint/2010/main" val="1194355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sz="quarter" idx="1"/>
          </p:nvPr>
        </p:nvSpPr>
        <p:spPr/>
        <p:txBody>
          <a:bodyPr/>
          <a:lstStyle/>
          <a:p>
            <a:pPr>
              <a:defRPr/>
            </a:pPr>
            <a:fld id="{8F9B69D6-A1BA-4E4D-BC74-9FDDF76EA5FF}" type="datetime1">
              <a:rPr lang="en-US">
                <a:solidFill>
                  <a:prstClr val="black"/>
                </a:solidFill>
              </a:rPr>
              <a:pPr>
                <a:defRPr/>
              </a:pPr>
              <a:t>1/29/2021</a:t>
            </a:fld>
            <a:endParaRPr lang="en-US" dirty="0">
              <a:solidFill>
                <a:prstClr val="black"/>
              </a:solidFill>
            </a:endParaRPr>
          </a:p>
        </p:txBody>
      </p:sp>
      <p:sp>
        <p:nvSpPr>
          <p:cNvPr id="87044" name="Rectangle 2"/>
          <p:cNvSpPr>
            <a:spLocks noGrp="1" noRot="1" noChangeAspect="1" noChangeArrowheads="1" noTextEdit="1"/>
          </p:cNvSpPr>
          <p:nvPr>
            <p:ph type="sldImg"/>
          </p:nvPr>
        </p:nvSpPr>
        <p:spPr bwMode="auto">
          <a:xfrm>
            <a:off x="1195388" y="692150"/>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2" name="Footer Placeholder 1"/>
          <p:cNvSpPr>
            <a:spLocks noGrp="1"/>
          </p:cNvSpPr>
          <p:nvPr>
            <p:ph type="ftr" sz="quarter" idx="10"/>
          </p:nvPr>
        </p:nvSpPr>
        <p:spPr/>
        <p:txBody>
          <a:bodyPr/>
          <a:lstStyle/>
          <a:p>
            <a:pPr>
              <a:defRPr/>
            </a:pPr>
            <a:r>
              <a:rPr lang="en-US" dirty="0"/>
              <a:t>Engineering for a better Texas  </a:t>
            </a:r>
          </a:p>
        </p:txBody>
      </p:sp>
    </p:spTree>
    <p:extLst>
      <p:ext uri="{BB962C8B-B14F-4D97-AF65-F5344CB8AC3E}">
        <p14:creationId xmlns:p14="http://schemas.microsoft.com/office/powerpoint/2010/main" val="2320107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sz="quarter"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EC8FF5-43B6-4B7E-9573-4A4F75EE8A1C}" type="datetime1">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1/29/2021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83972" name="Rectangle 2"/>
          <p:cNvSpPr>
            <a:spLocks noGrp="1" noRot="1" noChangeAspect="1" noChangeArrowheads="1" noTextEdit="1"/>
          </p:cNvSpPr>
          <p:nvPr>
            <p:ph type="sldImg"/>
          </p:nvPr>
        </p:nvSpPr>
        <p:spPr bwMode="auto">
          <a:xfrm>
            <a:off x="1196975" y="693738"/>
            <a:ext cx="4618038"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3" name="Rectangle 3"/>
          <p:cNvSpPr>
            <a:spLocks noGrp="1" noChangeArrowheads="1"/>
          </p:cNvSpPr>
          <p:nvPr>
            <p:ph type="body" idx="1"/>
          </p:nvPr>
        </p:nvSpPr>
        <p:spPr bwMode="auto">
          <a:xfrm>
            <a:off x="934721" y="4387137"/>
            <a:ext cx="5140960" cy="41546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Two of the engineers are college professors and the others are in private practice. Of the 3 public members, 2 are lawyers and one is a CPA.</a:t>
            </a:r>
          </a:p>
          <a:p>
            <a:r>
              <a:rPr lang="en-US" dirty="0"/>
              <a:t>Rules-staff produced, board approves for public comment in the Texas Register, staff takes comments and proposes new rules for Board approval</a:t>
            </a:r>
          </a:p>
        </p:txBody>
      </p:sp>
    </p:spTree>
    <p:extLst>
      <p:ext uri="{BB962C8B-B14F-4D97-AF65-F5344CB8AC3E}">
        <p14:creationId xmlns:p14="http://schemas.microsoft.com/office/powerpoint/2010/main" val="215409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sz="quarter" idx="1"/>
          </p:nvPr>
        </p:nvSpPr>
        <p:spPr/>
        <p:txBody>
          <a:bodyPr/>
          <a:lstStyle/>
          <a:p>
            <a:pPr>
              <a:defRPr/>
            </a:pPr>
            <a:fld id="{8F9B69D6-A1BA-4E4D-BC74-9FDDF76EA5FF}" type="datetime1">
              <a:rPr lang="en-US">
                <a:solidFill>
                  <a:prstClr val="black"/>
                </a:solidFill>
              </a:rPr>
              <a:pPr>
                <a:defRPr/>
              </a:pPr>
              <a:t>1/29/2021</a:t>
            </a:fld>
            <a:endParaRPr lang="en-US" dirty="0">
              <a:solidFill>
                <a:prstClr val="black"/>
              </a:solidFill>
            </a:endParaRPr>
          </a:p>
        </p:txBody>
      </p:sp>
      <p:sp>
        <p:nvSpPr>
          <p:cNvPr id="87044" name="Rectangle 2"/>
          <p:cNvSpPr>
            <a:spLocks noGrp="1" noRot="1" noChangeAspect="1" noChangeArrowheads="1" noTextEdit="1"/>
          </p:cNvSpPr>
          <p:nvPr>
            <p:ph type="sldImg"/>
          </p:nvPr>
        </p:nvSpPr>
        <p:spPr bwMode="auto">
          <a:xfrm>
            <a:off x="1195388" y="692150"/>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2" name="Footer Placeholder 1"/>
          <p:cNvSpPr>
            <a:spLocks noGrp="1"/>
          </p:cNvSpPr>
          <p:nvPr>
            <p:ph type="ftr" sz="quarter" idx="10"/>
          </p:nvPr>
        </p:nvSpPr>
        <p:spPr/>
        <p:txBody>
          <a:bodyPr/>
          <a:lstStyle/>
          <a:p>
            <a:pPr>
              <a:defRPr/>
            </a:pPr>
            <a:r>
              <a:rPr lang="en-US" dirty="0"/>
              <a:t>Engineering for a better Texas  </a:t>
            </a:r>
          </a:p>
        </p:txBody>
      </p:sp>
    </p:spTree>
    <p:extLst>
      <p:ext uri="{BB962C8B-B14F-4D97-AF65-F5344CB8AC3E}">
        <p14:creationId xmlns:p14="http://schemas.microsoft.com/office/powerpoint/2010/main" val="241862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1195388" y="692150"/>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Professionals include doctors, lawyers, engineers, etc. There is an understanding that professionals are regulated to ensure ethical behavior which creates a safer environment</a:t>
            </a:r>
          </a:p>
        </p:txBody>
      </p:sp>
      <p:sp>
        <p:nvSpPr>
          <p:cNvPr id="2" name="Footer Placeholder 1"/>
          <p:cNvSpPr>
            <a:spLocks noGrp="1"/>
          </p:cNvSpPr>
          <p:nvPr>
            <p:ph type="ftr" sz="quarter" idx="10"/>
          </p:nvPr>
        </p:nvSpPr>
        <p:spPr/>
        <p:txBody>
          <a:bodyPr/>
          <a:lstStyle/>
          <a:p>
            <a:pPr>
              <a:defRPr/>
            </a:pPr>
            <a:r>
              <a:rPr lang="en-US" dirty="0">
                <a:solidFill>
                  <a:prstClr val="black"/>
                </a:solidFill>
              </a:rPr>
              <a:t>Engineering for a better Texas  </a:t>
            </a:r>
          </a:p>
        </p:txBody>
      </p:sp>
    </p:spTree>
    <p:extLst>
      <p:ext uri="{BB962C8B-B14F-4D97-AF65-F5344CB8AC3E}">
        <p14:creationId xmlns:p14="http://schemas.microsoft.com/office/powerpoint/2010/main" val="3422155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1195388" y="692150"/>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Professionals include doctors, lawyers, engineers, etc. There is an understanding that professionals are regulated to ensure ethical behavior which creates a safer environment</a:t>
            </a:r>
          </a:p>
        </p:txBody>
      </p:sp>
      <p:sp>
        <p:nvSpPr>
          <p:cNvPr id="2" name="Footer Placeholder 1"/>
          <p:cNvSpPr>
            <a:spLocks noGrp="1"/>
          </p:cNvSpPr>
          <p:nvPr>
            <p:ph type="ftr" sz="quarter" idx="10"/>
          </p:nvPr>
        </p:nvSpPr>
        <p:spPr/>
        <p:txBody>
          <a:bodyPr/>
          <a:lstStyle/>
          <a:p>
            <a:pPr>
              <a:defRPr/>
            </a:pPr>
            <a:r>
              <a:rPr lang="en-US" dirty="0">
                <a:solidFill>
                  <a:prstClr val="black"/>
                </a:solidFill>
              </a:rPr>
              <a:t>Engineering for a better Texas  </a:t>
            </a:r>
          </a:p>
        </p:txBody>
      </p:sp>
    </p:spTree>
    <p:extLst>
      <p:ext uri="{BB962C8B-B14F-4D97-AF65-F5344CB8AC3E}">
        <p14:creationId xmlns:p14="http://schemas.microsoft.com/office/powerpoint/2010/main" val="3182887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923465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10" y="2805108"/>
            <a:ext cx="8229600" cy="35536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1165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10" y="2805108"/>
            <a:ext cx="8229600" cy="35536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04284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10" y="2805108"/>
            <a:ext cx="8229600" cy="35536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90652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10" y="2805108"/>
            <a:ext cx="8229600" cy="35536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48755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10" y="2805108"/>
            <a:ext cx="8229600" cy="35536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32662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10" y="2805108"/>
            <a:ext cx="8229600" cy="35536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18026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10" y="2805108"/>
            <a:ext cx="8229600" cy="35536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25945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10" y="2805108"/>
            <a:ext cx="8229600" cy="35536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54901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10" y="2805108"/>
            <a:ext cx="8229600" cy="35536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566803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10" y="2805108"/>
            <a:ext cx="8229600" cy="35536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04708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10" y="2805108"/>
            <a:ext cx="8229600" cy="35536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197995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10" y="2805108"/>
            <a:ext cx="8229600" cy="35536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11287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10" y="2805108"/>
            <a:ext cx="8229600" cy="35536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977640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10" y="2805108"/>
            <a:ext cx="8229600" cy="35536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475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10" y="2805108"/>
            <a:ext cx="8229600" cy="35536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51368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10" y="2805108"/>
            <a:ext cx="8229600" cy="35536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628163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10" y="2805108"/>
            <a:ext cx="8229600" cy="35536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451360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10" y="2805108"/>
            <a:ext cx="8229600" cy="35536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883916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10" y="2805108"/>
            <a:ext cx="8229600" cy="35536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147962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10" y="2805108"/>
            <a:ext cx="8229600" cy="35536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960685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10" y="2805108"/>
            <a:ext cx="8229600" cy="35536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1898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86194" y="1630114"/>
            <a:ext cx="8229600" cy="1143000"/>
          </a:xfrm>
        </p:spPr>
        <p:txBody>
          <a:bodyPr/>
          <a:lstStyle/>
          <a:p>
            <a:r>
              <a:rPr lang="en-US" dirty="0"/>
              <a:t>Click to edit Master title style</a:t>
            </a:r>
          </a:p>
        </p:txBody>
      </p:sp>
    </p:spTree>
    <p:extLst>
      <p:ext uri="{BB962C8B-B14F-4D97-AF65-F5344CB8AC3E}">
        <p14:creationId xmlns:p14="http://schemas.microsoft.com/office/powerpoint/2010/main" val="16007191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10" y="2805108"/>
            <a:ext cx="8229600" cy="35536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222604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10" y="2805108"/>
            <a:ext cx="8229600" cy="35536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926531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10" y="2805108"/>
            <a:ext cx="8229600" cy="35536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496680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10" y="2805108"/>
            <a:ext cx="8229600" cy="35536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779439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10" y="2805108"/>
            <a:ext cx="8229600" cy="35536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12119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47333891-D5E7-4C7B-BF1D-E855E53CB5A8}" type="slidenum">
              <a:rPr lang="en-US" smtClean="0"/>
              <a:t>‹#›</a:t>
            </a:fld>
            <a:endParaRPr lang="en-US" dirty="0"/>
          </a:p>
        </p:txBody>
      </p:sp>
    </p:spTree>
    <p:extLst>
      <p:ext uri="{BB962C8B-B14F-4D97-AF65-F5344CB8AC3E}">
        <p14:creationId xmlns:p14="http://schemas.microsoft.com/office/powerpoint/2010/main" val="5345533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Rectangle 8"/>
            <p:cNvSpPr/>
            <p:nvPr/>
          </p:nvSpPr>
          <p:spPr bwMode="gray">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7"/>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7738039" y="7605"/>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77063199"/>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8"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4979311"/>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94298"/>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39" y="3253588"/>
            <a:ext cx="3636981" cy="276621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0" name="Slide Number Placeholder 5"/>
          <p:cNvSpPr>
            <a:spLocks noGrp="1"/>
          </p:cNvSpPr>
          <p:nvPr>
            <p:ph type="sldNum" sz="quarter" idx="12"/>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70654236"/>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1/29/2021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86909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7731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1/29/2021</a:t>
            </a:fld>
            <a:endParaRPr lang="en-US" dirty="0"/>
          </a:p>
        </p:txBody>
      </p:sp>
      <p:sp>
        <p:nvSpPr>
          <p:cNvPr id="3" name="Footer Placeholder 2"/>
          <p:cNvSpPr>
            <a:spLocks noGrp="1"/>
          </p:cNvSpPr>
          <p:nvPr>
            <p:ph type="ftr" sz="quarter" idx="11"/>
          </p:nvPr>
        </p:nvSpPr>
        <p:spPr/>
        <p:txBody>
          <a:bodyPr/>
          <a:lstStyle/>
          <a:p>
            <a:endParaRPr lang="en-US" dirty="0"/>
          </a:p>
        </p:txBody>
      </p:sp>
      <p:pic>
        <p:nvPicPr>
          <p:cNvPr id="7" name="Picture 6">
            <a:extLst>
              <a:ext uri="{FF2B5EF4-FFF2-40B4-BE49-F238E27FC236}">
                <a16:creationId xmlns:a16="http://schemas.microsoft.com/office/drawing/2014/main" id="{FE0850D8-817B-40AE-A684-C42EF47942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34" y="5573648"/>
            <a:ext cx="9144000" cy="1302012"/>
          </a:xfrm>
          <a:prstGeom prst="rect">
            <a:avLst/>
          </a:prstGeom>
        </p:spPr>
      </p:pic>
      <p:pic>
        <p:nvPicPr>
          <p:cNvPr id="8" name="Picture 7">
            <a:extLst>
              <a:ext uri="{FF2B5EF4-FFF2-40B4-BE49-F238E27FC236}">
                <a16:creationId xmlns:a16="http://schemas.microsoft.com/office/drawing/2014/main" id="{6DEAF838-8B7E-41EC-AD44-373B00FBF12B}"/>
              </a:ext>
            </a:extLst>
          </p:cNvPr>
          <p:cNvPicPr>
            <a:picLocks noChangeAspect="1"/>
          </p:cNvPicPr>
          <p:nvPr userDrawn="1"/>
        </p:nvPicPr>
        <p:blipFill rotWithShape="1">
          <a:blip r:embed="rId3"/>
          <a:srcRect b="40330"/>
          <a:stretch/>
        </p:blipFill>
        <p:spPr>
          <a:xfrm>
            <a:off x="6445481" y="5749114"/>
            <a:ext cx="2600325" cy="852539"/>
          </a:xfrm>
          <a:prstGeom prst="rect">
            <a:avLst/>
          </a:prstGeom>
        </p:spPr>
      </p:pic>
    </p:spTree>
    <p:extLst>
      <p:ext uri="{BB962C8B-B14F-4D97-AF65-F5344CB8AC3E}">
        <p14:creationId xmlns:p14="http://schemas.microsoft.com/office/powerpoint/2010/main" val="35070402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89"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1182"/>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0" y="3086845"/>
            <a:ext cx="2712589" cy="2938036"/>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DDF080-5E8C-48AD-84E5-6C08B304C14E}" type="datetimeFigureOut">
              <a:rPr lang="en-US" smtClean="0"/>
              <a:t>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4205019087"/>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51591" y="1340000"/>
            <a:ext cx="3001938" cy="161619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851591" y="3086100"/>
            <a:ext cx="3001938" cy="24511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27439666"/>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5"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14541751"/>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nchor="ct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8"/>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7331E91-9015-415B-BDE7-59CB566CB5F5}" type="datetimeFigureOut">
              <a:rPr lang="en-US" smtClean="0"/>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0280947"/>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4" name="Rectangle 13"/>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12" name="TextBox 11"/>
          <p:cNvSpPr txBox="1"/>
          <p:nvPr/>
        </p:nvSpPr>
        <p:spPr bwMode="gray">
          <a:xfrm>
            <a:off x="7033422" y="2898648"/>
            <a:ext cx="660550"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bwMode="gray">
          <a:xfrm>
            <a:off x="651683" y="589767"/>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8" y="903421"/>
            <a:ext cx="6160385" cy="2895658"/>
          </a:xfrm>
        </p:spPr>
        <p:txBody>
          <a:bodyP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27635144"/>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60799"/>
            <a:chOff x="0" y="0"/>
            <a:chExt cx="9144000" cy="6860799"/>
          </a:xfrm>
        </p:grpSpPr>
        <p:sp>
          <p:nvSpPr>
            <p:cNvPr id="10" name="Rectangle 9"/>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normAutofit/>
          </a:bodyPr>
          <a:lstStyle>
            <a:lvl1pPr marL="0" indent="0" algn="l">
              <a:buNone/>
              <a:defRPr sz="18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10066156"/>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2305"/>
            <a:ext cx="6423592" cy="714660"/>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1" y="2489200"/>
            <a:ext cx="231343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5"/>
            <a:ext cx="2313432" cy="287771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8472" y="2489200"/>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2" y="3147165"/>
            <a:ext cx="2326749" cy="286987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0" y="2489201"/>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3821" y="3147164"/>
            <a:ext cx="231374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6DFF08F-DC6B-4601-B491-B0F83F6DD2DA}" type="datetimeFigureOut">
              <a:rPr lang="en-US" smtClean="0"/>
              <a:pPr/>
              <a:t>1/29/2021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76501566"/>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81461" y="4180095"/>
            <a:ext cx="229904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012743" y="2486221"/>
            <a:ext cx="2021456" cy="14503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0" name="Text Placeholder 3"/>
          <p:cNvSpPr>
            <a:spLocks noGrp="1"/>
          </p:cNvSpPr>
          <p:nvPr>
            <p:ph type="body" sz="half" idx="21"/>
          </p:nvPr>
        </p:nvSpPr>
        <p:spPr>
          <a:xfrm>
            <a:off x="881461" y="4837558"/>
            <a:ext cx="2298410"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4318" y="4179596"/>
            <a:ext cx="231779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16"/>
          </p:nvPr>
        </p:nvSpPr>
        <p:spPr>
          <a:xfrm>
            <a:off x="3550622" y="2509453"/>
            <a:ext cx="2025182"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404318" y="4837558"/>
            <a:ext cx="2330903"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1" y="4179595"/>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17"/>
          </p:nvPr>
        </p:nvSpPr>
        <p:spPr>
          <a:xfrm>
            <a:off x="6104946" y="2509453"/>
            <a:ext cx="2018839"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963821" y="4837558"/>
            <a:ext cx="229949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7331E91-9015-415B-BDE7-59CB566CB5F5}" type="datetimeFigureOut">
              <a:rPr lang="en-US" smtClean="0"/>
              <a:t>1/29/2021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5733052"/>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53383378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10" y="2805108"/>
            <a:ext cx="8229600" cy="35536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028068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 name="Rectangle 7"/>
            <p:cNvSpPr/>
            <p:nvPr/>
          </p:nvSpPr>
          <p:spPr bwMode="gray">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077347" cy="457199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2786577"/>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10" y="2805108"/>
            <a:ext cx="8229600" cy="35536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a:xfrm>
            <a:off x="1683859" y="1282031"/>
            <a:ext cx="6343202" cy="709865"/>
          </a:xfrm>
        </p:spPr>
        <p:txBody>
          <a:bodyPr/>
          <a:lstStyle/>
          <a:p>
            <a:r>
              <a:rPr lang="en-US"/>
              <a:t>Click to edit Master title style</a:t>
            </a:r>
          </a:p>
        </p:txBody>
      </p:sp>
    </p:spTree>
    <p:extLst>
      <p:ext uri="{BB962C8B-B14F-4D97-AF65-F5344CB8AC3E}">
        <p14:creationId xmlns:p14="http://schemas.microsoft.com/office/powerpoint/2010/main" val="30066415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10" y="2805108"/>
            <a:ext cx="8229600" cy="35536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945829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10" y="2805108"/>
            <a:ext cx="8229600" cy="35536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819175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10" y="2805108"/>
            <a:ext cx="8229600" cy="35536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280192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10" y="2805108"/>
            <a:ext cx="8229600" cy="35536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29182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10" y="2805108"/>
            <a:ext cx="8229600" cy="35536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970125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10" y="2805108"/>
            <a:ext cx="8229600" cy="35536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752883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10" y="2805108"/>
            <a:ext cx="8229600" cy="35536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092177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10" y="2805108"/>
            <a:ext cx="8229600" cy="35536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38321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10" y="2805108"/>
            <a:ext cx="8229600" cy="35536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381537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10" y="2805108"/>
            <a:ext cx="8229600" cy="35536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065350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10" y="2805108"/>
            <a:ext cx="8229600" cy="35536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37648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10" y="2805108"/>
            <a:ext cx="8229600" cy="35536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891531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10" y="2805108"/>
            <a:ext cx="8229600" cy="35536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060326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10" y="2805108"/>
            <a:ext cx="8229600" cy="35536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150510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10" y="2805108"/>
            <a:ext cx="8229600" cy="35536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410265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10" y="2805108"/>
            <a:ext cx="8229600" cy="35536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540902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10" y="2805108"/>
            <a:ext cx="8229600" cy="35536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098898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10" y="2805108"/>
            <a:ext cx="8229600" cy="35536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474770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10" y="2805108"/>
            <a:ext cx="8229600" cy="35536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57355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10" y="2805108"/>
            <a:ext cx="8229600" cy="35536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880747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10" y="2805108"/>
            <a:ext cx="8229600" cy="35536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117786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10" y="2805108"/>
            <a:ext cx="8229600" cy="35536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459268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10" y="2805108"/>
            <a:ext cx="8229600" cy="35536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62169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10" y="2805108"/>
            <a:ext cx="8229600" cy="35536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598046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10" y="2805108"/>
            <a:ext cx="8229600" cy="35536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324871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10" y="2805108"/>
            <a:ext cx="8229600" cy="35536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717549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10" y="2805108"/>
            <a:ext cx="8229600" cy="35536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163537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10" y="2805108"/>
            <a:ext cx="8229600" cy="35536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068091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10" y="2805108"/>
            <a:ext cx="8229600" cy="35536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065347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10" y="2805108"/>
            <a:ext cx="8229600" cy="35536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30737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10" y="2805108"/>
            <a:ext cx="8229600" cy="35536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536462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10" y="2805108"/>
            <a:ext cx="8229600" cy="35536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712562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10" y="2805108"/>
            <a:ext cx="8229600" cy="35536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1409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10" y="2805108"/>
            <a:ext cx="8229600" cy="35536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56251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9" Type="http://schemas.openxmlformats.org/officeDocument/2006/relationships/slideLayout" Target="../slideLayouts/slideLayout73.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42" Type="http://schemas.openxmlformats.org/officeDocument/2006/relationships/slideLayout" Target="../slideLayouts/slideLayout76.xml"/><Relationship Id="rId47" Type="http://schemas.openxmlformats.org/officeDocument/2006/relationships/slideLayout" Target="../slideLayouts/slideLayout81.xml"/><Relationship Id="rId50" Type="http://schemas.openxmlformats.org/officeDocument/2006/relationships/image" Target="../media/image1.png"/><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38" Type="http://schemas.openxmlformats.org/officeDocument/2006/relationships/slideLayout" Target="../slideLayouts/slideLayout72.xml"/><Relationship Id="rId46" Type="http://schemas.openxmlformats.org/officeDocument/2006/relationships/slideLayout" Target="../slideLayouts/slideLayout80.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41" Type="http://schemas.openxmlformats.org/officeDocument/2006/relationships/slideLayout" Target="../slideLayouts/slideLayout75.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37" Type="http://schemas.openxmlformats.org/officeDocument/2006/relationships/slideLayout" Target="../slideLayouts/slideLayout71.xml"/><Relationship Id="rId40" Type="http://schemas.openxmlformats.org/officeDocument/2006/relationships/slideLayout" Target="../slideLayouts/slideLayout74.xml"/><Relationship Id="rId45" Type="http://schemas.openxmlformats.org/officeDocument/2006/relationships/slideLayout" Target="../slideLayouts/slideLayout79.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slideLayout" Target="../slideLayouts/slideLayout70.xml"/><Relationship Id="rId49" Type="http://schemas.openxmlformats.org/officeDocument/2006/relationships/image" Target="../media/image3.jpeg"/><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4" Type="http://schemas.openxmlformats.org/officeDocument/2006/relationships/slideLayout" Target="../slideLayouts/slideLayout78.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 Id="rId43" Type="http://schemas.openxmlformats.org/officeDocument/2006/relationships/slideLayout" Target="../slideLayouts/slideLayout77.xml"/><Relationship Id="rId48" Type="http://schemas.openxmlformats.org/officeDocument/2006/relationships/theme" Target="../theme/theme2.xml"/><Relationship Id="rId8" Type="http://schemas.openxmlformats.org/officeDocument/2006/relationships/slideLayout" Target="../slideLayouts/slideLayout42.xml"/><Relationship Id="rId51"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89610" y="130681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89610" y="2463836"/>
            <a:ext cx="8229600" cy="365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0"/>
            <a:r>
              <a:rPr lang="en-US" dirty="0"/>
              <a:t>Second level</a:t>
            </a:r>
          </a:p>
          <a:p>
            <a:pPr lvl="0"/>
            <a:r>
              <a:rPr lang="en-US" dirty="0"/>
              <a:t>Third level</a:t>
            </a:r>
          </a:p>
          <a:p>
            <a:pPr lvl="1"/>
            <a:r>
              <a:rPr lang="en-US" dirty="0"/>
              <a:t>Fourth level</a:t>
            </a:r>
          </a:p>
          <a:p>
            <a:pPr lvl="2"/>
            <a:r>
              <a:rPr lang="en-US" dirty="0"/>
              <a:t>Fifth level</a:t>
            </a:r>
          </a:p>
        </p:txBody>
      </p:sp>
      <p:pic>
        <p:nvPicPr>
          <p:cNvPr id="7" name="Picture 6">
            <a:extLst>
              <a:ext uri="{FF2B5EF4-FFF2-40B4-BE49-F238E27FC236}">
                <a16:creationId xmlns:a16="http://schemas.microsoft.com/office/drawing/2014/main" id="{69EE04D2-FAA2-44B5-B5B8-8588D9EFD5DF}"/>
              </a:ext>
            </a:extLst>
          </p:cNvPr>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a:xfrm>
            <a:off x="0" y="5555988"/>
            <a:ext cx="9144000" cy="1302012"/>
          </a:xfrm>
          <a:prstGeom prst="rect">
            <a:avLst/>
          </a:prstGeom>
        </p:spPr>
      </p:pic>
      <p:pic>
        <p:nvPicPr>
          <p:cNvPr id="10" name="Picture 9">
            <a:extLst>
              <a:ext uri="{FF2B5EF4-FFF2-40B4-BE49-F238E27FC236}">
                <a16:creationId xmlns:a16="http://schemas.microsoft.com/office/drawing/2014/main" id="{1A7B4711-C143-4A91-BD8B-2F453ACC7DD5}"/>
              </a:ext>
            </a:extLst>
          </p:cNvPr>
          <p:cNvPicPr>
            <a:picLocks noChangeAspect="1"/>
          </p:cNvPicPr>
          <p:nvPr userDrawn="1"/>
        </p:nvPicPr>
        <p:blipFill rotWithShape="1">
          <a:blip r:embed="rId37"/>
          <a:srcRect b="40330"/>
          <a:stretch/>
        </p:blipFill>
        <p:spPr>
          <a:xfrm>
            <a:off x="6416971" y="229540"/>
            <a:ext cx="2600325" cy="852539"/>
          </a:xfrm>
          <a:prstGeom prst="rect">
            <a:avLst/>
          </a:prstGeom>
        </p:spPr>
      </p:pic>
    </p:spTree>
    <p:extLst>
      <p:ext uri="{BB962C8B-B14F-4D97-AF65-F5344CB8AC3E}">
        <p14:creationId xmlns:p14="http://schemas.microsoft.com/office/powerpoint/2010/main" val="3666824334"/>
      </p:ext>
    </p:extLst>
  </p:cSld>
  <p:clrMap bg1="lt1" tx1="dk1" bg2="lt2" tx2="dk2" accent1="accent1" accent2="accent2" accent3="accent3" accent4="accent4" accent5="accent5" accent6="accent6" hlink="hlink" folHlink="folHlink"/>
  <p:sldLayoutIdLst>
    <p:sldLayoutId id="2147484228" r:id="rId1"/>
    <p:sldLayoutId id="2147484229" r:id="rId2"/>
    <p:sldLayoutId id="2147484230" r:id="rId3"/>
    <p:sldLayoutId id="2147484231" r:id="rId4"/>
    <p:sldLayoutId id="2147484556" r:id="rId5"/>
    <p:sldLayoutId id="2147484557" r:id="rId6"/>
    <p:sldLayoutId id="2147484558" r:id="rId7"/>
    <p:sldLayoutId id="2147484559" r:id="rId8"/>
    <p:sldLayoutId id="2147484560" r:id="rId9"/>
    <p:sldLayoutId id="2147484561" r:id="rId10"/>
    <p:sldLayoutId id="2147484562" r:id="rId11"/>
    <p:sldLayoutId id="2147484563" r:id="rId12"/>
    <p:sldLayoutId id="2147484564" r:id="rId13"/>
    <p:sldLayoutId id="2147484565" r:id="rId14"/>
    <p:sldLayoutId id="2147484566" r:id="rId15"/>
    <p:sldLayoutId id="2147484567" r:id="rId16"/>
    <p:sldLayoutId id="2147484568" r:id="rId17"/>
    <p:sldLayoutId id="2147484569" r:id="rId18"/>
    <p:sldLayoutId id="2147484570" r:id="rId19"/>
    <p:sldLayoutId id="2147484571" r:id="rId20"/>
    <p:sldLayoutId id="2147484572" r:id="rId21"/>
    <p:sldLayoutId id="2147484573" r:id="rId22"/>
    <p:sldLayoutId id="2147484574" r:id="rId23"/>
    <p:sldLayoutId id="2147484575" r:id="rId24"/>
    <p:sldLayoutId id="2147484576" r:id="rId25"/>
    <p:sldLayoutId id="2147484577" r:id="rId26"/>
    <p:sldLayoutId id="2147484578" r:id="rId27"/>
    <p:sldLayoutId id="2147484580" r:id="rId28"/>
    <p:sldLayoutId id="2147484581" r:id="rId29"/>
    <p:sldLayoutId id="2147484582" r:id="rId30"/>
    <p:sldLayoutId id="2147484583" r:id="rId31"/>
    <p:sldLayoutId id="2147484584" r:id="rId32"/>
    <p:sldLayoutId id="2147484585" r:id="rId33"/>
    <p:sldLayoutId id="2147484586" r:id="rId34"/>
  </p:sldLayoutIdLst>
  <p:hf hdr="0" ftr="0" dt="0"/>
  <p:txStyles>
    <p:titleStyle>
      <a:lvl1pPr algn="ctr" rtl="0" eaLnBrk="0" fontAlgn="base" hangingPunct="0">
        <a:spcBef>
          <a:spcPct val="0"/>
        </a:spcBef>
        <a:spcAft>
          <a:spcPct val="0"/>
        </a:spcAft>
        <a:defRPr sz="4400">
          <a:solidFill>
            <a:schemeClr val="tx2"/>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288758" y="-271337"/>
            <a:ext cx="9573426" cy="6865495"/>
            <a:chOff x="0" y="0"/>
            <a:chExt cx="9144000" cy="6865495"/>
          </a:xfrm>
        </p:grpSpPr>
        <p:sp>
          <p:nvSpPr>
            <p:cNvPr id="25" name="Rectangle 24"/>
            <p:cNvSpPr/>
            <p:nvPr/>
          </p:nvSpPr>
          <p:spPr>
            <a:xfrm>
              <a:off x="0" y="7495"/>
              <a:ext cx="9118832" cy="6858000"/>
            </a:xfrm>
            <a:prstGeom prst="rect">
              <a:avLst/>
            </a:prstGeom>
            <a:blipFill>
              <a:blip r:embed="rId49">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9" name="Freeform 18"/>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3202" cy="709865"/>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39638" y="6365499"/>
            <a:ext cx="990599" cy="228659"/>
          </a:xfrm>
          <a:prstGeom prst="rect">
            <a:avLst/>
          </a:prstGeom>
        </p:spPr>
        <p:txBody>
          <a:bodyPr vert="horz" lIns="91440" tIns="45720" rIns="91440" bIns="45720" rtlCol="0" anchor="b"/>
          <a:lstStyle>
            <a:lvl1pPr algn="r">
              <a:defRPr sz="900" b="1" i="0">
                <a:solidFill>
                  <a:schemeClr val="accent1"/>
                </a:solidFill>
                <a:latin typeface="+mn-lt"/>
              </a:defRPr>
            </a:lvl1pPr>
          </a:lstStyle>
          <a:p>
            <a:fld id="{0C00397A-3C72-42FB-BFE2-D4838F2BD258}" type="datetimeFigureOut">
              <a:rPr lang="en-US" dirty="0"/>
              <a:t>1/29/2021</a:t>
            </a:fld>
            <a:endParaRPr lang="en-US" dirty="0"/>
          </a:p>
        </p:txBody>
      </p:sp>
      <p:sp>
        <p:nvSpPr>
          <p:cNvPr id="5" name="Footer Placeholder 4"/>
          <p:cNvSpPr>
            <a:spLocks noGrp="1"/>
          </p:cNvSpPr>
          <p:nvPr>
            <p:ph type="ftr" sz="quarter" idx="3"/>
          </p:nvPr>
        </p:nvSpPr>
        <p:spPr>
          <a:xfrm>
            <a:off x="590843" y="6365498"/>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dirty="0"/>
          </a:p>
        </p:txBody>
      </p:sp>
      <p:sp>
        <p:nvSpPr>
          <p:cNvPr id="22" name="Rectangle 21"/>
          <p:cNvSpPr/>
          <p:nvPr/>
        </p:nvSpPr>
        <p:spPr>
          <a:xfrm>
            <a:off x="7745644" y="7495"/>
            <a:ext cx="685800" cy="1099458"/>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p:cNvSpPr>
            <a:spLocks noGrp="1"/>
          </p:cNvSpPr>
          <p:nvPr>
            <p:ph type="sldNum" sz="quarter" idx="4"/>
          </p:nvPr>
        </p:nvSpPr>
        <p:spPr bwMode="auto">
          <a:xfrm>
            <a:off x="7678616" y="295730"/>
            <a:ext cx="791308"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pic>
        <p:nvPicPr>
          <p:cNvPr id="18" name="Picture 17">
            <a:extLst>
              <a:ext uri="{FF2B5EF4-FFF2-40B4-BE49-F238E27FC236}">
                <a16:creationId xmlns:a16="http://schemas.microsoft.com/office/drawing/2014/main" id="{168EADFC-9797-41A8-9F2D-EA4B29D10C20}"/>
              </a:ext>
            </a:extLst>
          </p:cNvPr>
          <p:cNvPicPr>
            <a:picLocks noChangeAspect="1"/>
          </p:cNvPicPr>
          <p:nvPr userDrawn="1"/>
        </p:nvPicPr>
        <p:blipFill>
          <a:blip r:embed="rId50">
            <a:extLst>
              <a:ext uri="{28A0092B-C50C-407E-A947-70E740481C1C}">
                <a14:useLocalDpi xmlns:a14="http://schemas.microsoft.com/office/drawing/2010/main" val="0"/>
              </a:ext>
            </a:extLst>
          </a:blip>
          <a:stretch>
            <a:fillRect/>
          </a:stretch>
        </p:blipFill>
        <p:spPr>
          <a:xfrm>
            <a:off x="4834" y="5573648"/>
            <a:ext cx="9144000" cy="1302012"/>
          </a:xfrm>
          <a:prstGeom prst="rect">
            <a:avLst/>
          </a:prstGeom>
        </p:spPr>
      </p:pic>
      <p:pic>
        <p:nvPicPr>
          <p:cNvPr id="26" name="Picture 25">
            <a:extLst>
              <a:ext uri="{FF2B5EF4-FFF2-40B4-BE49-F238E27FC236}">
                <a16:creationId xmlns:a16="http://schemas.microsoft.com/office/drawing/2014/main" id="{90A800E0-5BBA-4296-A485-426AD253C1EF}"/>
              </a:ext>
            </a:extLst>
          </p:cNvPr>
          <p:cNvPicPr>
            <a:picLocks noChangeAspect="1"/>
          </p:cNvPicPr>
          <p:nvPr userDrawn="1"/>
        </p:nvPicPr>
        <p:blipFill rotWithShape="1">
          <a:blip r:embed="rId51"/>
          <a:srcRect b="40330"/>
          <a:stretch/>
        </p:blipFill>
        <p:spPr>
          <a:xfrm>
            <a:off x="6445481" y="5749114"/>
            <a:ext cx="2600325" cy="852539"/>
          </a:xfrm>
          <a:prstGeom prst="rect">
            <a:avLst/>
          </a:prstGeom>
        </p:spPr>
      </p:pic>
    </p:spTree>
    <p:extLst>
      <p:ext uri="{BB962C8B-B14F-4D97-AF65-F5344CB8AC3E}">
        <p14:creationId xmlns:p14="http://schemas.microsoft.com/office/powerpoint/2010/main" val="2912468119"/>
      </p:ext>
    </p:extLst>
  </p:cSld>
  <p:clrMap bg1="lt1" tx1="dk1" bg2="lt2" tx2="dk2" accent1="accent1" accent2="accent2" accent3="accent3" accent4="accent4" accent5="accent5" accent6="accent6" hlink="hlink" folHlink="folHlink"/>
  <p:sldLayoutIdLst>
    <p:sldLayoutId id="2147484764" r:id="rId1"/>
    <p:sldLayoutId id="2147484765" r:id="rId2"/>
    <p:sldLayoutId id="2147484766" r:id="rId3"/>
    <p:sldLayoutId id="2147484767" r:id="rId4"/>
    <p:sldLayoutId id="2147484768" r:id="rId5"/>
    <p:sldLayoutId id="2147484769" r:id="rId6"/>
    <p:sldLayoutId id="2147484770" r:id="rId7"/>
    <p:sldLayoutId id="2147484771" r:id="rId8"/>
    <p:sldLayoutId id="2147484772" r:id="rId9"/>
    <p:sldLayoutId id="2147484773" r:id="rId10"/>
    <p:sldLayoutId id="2147484774" r:id="rId11"/>
    <p:sldLayoutId id="2147484775" r:id="rId12"/>
    <p:sldLayoutId id="2147484776" r:id="rId13"/>
    <p:sldLayoutId id="2147484777" r:id="rId14"/>
    <p:sldLayoutId id="2147484778" r:id="rId15"/>
    <p:sldLayoutId id="2147484779" r:id="rId16"/>
    <p:sldLayoutId id="2147484780" r:id="rId17"/>
    <p:sldLayoutId id="2147484605" r:id="rId18"/>
    <p:sldLayoutId id="2147484606" r:id="rId19"/>
    <p:sldLayoutId id="2147484607" r:id="rId20"/>
    <p:sldLayoutId id="2147484608" r:id="rId21"/>
    <p:sldLayoutId id="2147484609" r:id="rId22"/>
    <p:sldLayoutId id="2147484610" r:id="rId23"/>
    <p:sldLayoutId id="2147484611" r:id="rId24"/>
    <p:sldLayoutId id="2147484612" r:id="rId25"/>
    <p:sldLayoutId id="2147484613" r:id="rId26"/>
    <p:sldLayoutId id="2147484614" r:id="rId27"/>
    <p:sldLayoutId id="2147484615" r:id="rId28"/>
    <p:sldLayoutId id="2147484616" r:id="rId29"/>
    <p:sldLayoutId id="2147484617" r:id="rId30"/>
    <p:sldLayoutId id="2147484618" r:id="rId31"/>
    <p:sldLayoutId id="2147484619" r:id="rId32"/>
    <p:sldLayoutId id="2147484620" r:id="rId33"/>
    <p:sldLayoutId id="2147484621" r:id="rId34"/>
    <p:sldLayoutId id="2147484622" r:id="rId35"/>
    <p:sldLayoutId id="2147484623" r:id="rId36"/>
    <p:sldLayoutId id="2147484624" r:id="rId37"/>
    <p:sldLayoutId id="2147484625" r:id="rId38"/>
    <p:sldLayoutId id="2147484626" r:id="rId39"/>
    <p:sldLayoutId id="2147484627" r:id="rId40"/>
    <p:sldLayoutId id="2147484628" r:id="rId41"/>
    <p:sldLayoutId id="2147484629" r:id="rId42"/>
    <p:sldLayoutId id="2147484630" r:id="rId43"/>
    <p:sldLayoutId id="2147484631" r:id="rId44"/>
    <p:sldLayoutId id="2147484632" r:id="rId45"/>
    <p:sldLayoutId id="2147484633" r:id="rId46"/>
    <p:sldLayoutId id="2147484634" r:id="rId47"/>
  </p:sldLayoutIdLst>
  <p:hf hdr="0" ftr="0" dt="0"/>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5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51.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hyperlink" Target="https://news.gallup.com/poll/274673/nurses-continue-rate-highest-honesty-ethics.aspx" TargetMode="External"/><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eg"/><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40.xml"/><Relationship Id="rId5" Type="http://schemas.openxmlformats.org/officeDocument/2006/relationships/image" Target="../media/image12.jpg"/><Relationship Id="rId4" Type="http://schemas.openxmlformats.org/officeDocument/2006/relationships/hyperlink" Target="http://engineers.texas.gov/outreachsurve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CEFE60-8B2E-4C5F-AB83-C983AF4D41FB}"/>
              </a:ext>
            </a:extLst>
          </p:cNvPr>
          <p:cNvSpPr txBox="1"/>
          <p:nvPr/>
        </p:nvSpPr>
        <p:spPr>
          <a:xfrm>
            <a:off x="631280" y="5300061"/>
            <a:ext cx="8169820" cy="1481440"/>
          </a:xfrm>
          <a:prstGeom prst="rect">
            <a:avLst/>
          </a:prstGeom>
        </p:spPr>
        <p:txBody>
          <a:bodyPr vert="horz" lIns="91440" tIns="45720" rIns="91440" bIns="45720" rtlCol="0" anchor="b">
            <a:normAutofit/>
          </a:bodyPr>
          <a:lstStyle/>
          <a:p>
            <a:pPr algn="ctr">
              <a:lnSpc>
                <a:spcPct val="90000"/>
              </a:lnSpc>
              <a:spcAft>
                <a:spcPts val="600"/>
              </a:spcAft>
            </a:pPr>
            <a:r>
              <a:rPr lang="en-US" sz="4400" dirty="0">
                <a:solidFill>
                  <a:schemeClr val="bg2"/>
                </a:solidFill>
                <a:latin typeface="+mj-lt"/>
                <a:ea typeface="+mj-ea"/>
                <a:cs typeface="+mj-cs"/>
              </a:rPr>
              <a:t>Professional Practice </a:t>
            </a:r>
          </a:p>
          <a:p>
            <a:pPr algn="ctr">
              <a:lnSpc>
                <a:spcPct val="90000"/>
              </a:lnSpc>
              <a:spcAft>
                <a:spcPts val="600"/>
              </a:spcAft>
            </a:pPr>
            <a:r>
              <a:rPr lang="en-US" sz="4400" dirty="0">
                <a:solidFill>
                  <a:schemeClr val="bg2"/>
                </a:solidFill>
                <a:latin typeface="+mj-lt"/>
                <a:ea typeface="+mj-ea"/>
                <a:cs typeface="+mj-cs"/>
              </a:rPr>
              <a:t>Update / Ethics</a:t>
            </a:r>
          </a:p>
          <a:p>
            <a:pPr algn="ctr">
              <a:lnSpc>
                <a:spcPct val="90000"/>
              </a:lnSpc>
              <a:spcAft>
                <a:spcPts val="600"/>
              </a:spcAft>
            </a:pPr>
            <a:endParaRPr lang="en-US" sz="4400" dirty="0">
              <a:solidFill>
                <a:schemeClr val="bg2"/>
              </a:solidFill>
              <a:latin typeface="+mj-lt"/>
              <a:ea typeface="+mj-ea"/>
              <a:cs typeface="+mj-cs"/>
            </a:endParaRPr>
          </a:p>
        </p:txBody>
      </p:sp>
      <p:pic>
        <p:nvPicPr>
          <p:cNvPr id="5" name="Picture 4">
            <a:extLst>
              <a:ext uri="{FF2B5EF4-FFF2-40B4-BE49-F238E27FC236}">
                <a16:creationId xmlns:a16="http://schemas.microsoft.com/office/drawing/2014/main" id="{74FF7589-3E22-4A09-8EBB-F6BBF389B62D}"/>
              </a:ext>
            </a:extLst>
          </p:cNvPr>
          <p:cNvPicPr>
            <a:picLocks noChangeAspect="1"/>
          </p:cNvPicPr>
          <p:nvPr/>
        </p:nvPicPr>
        <p:blipFill>
          <a:blip r:embed="rId2"/>
          <a:stretch>
            <a:fillRect/>
          </a:stretch>
        </p:blipFill>
        <p:spPr>
          <a:xfrm>
            <a:off x="2029711" y="817219"/>
            <a:ext cx="5084578" cy="2793724"/>
          </a:xfrm>
          <a:prstGeom prst="roundRect">
            <a:avLst>
              <a:gd name="adj" fmla="val 1858"/>
            </a:avLst>
          </a:prstGeom>
          <a:effectLst/>
        </p:spPr>
      </p:pic>
    </p:spTree>
    <p:extLst>
      <p:ext uri="{BB962C8B-B14F-4D97-AF65-F5344CB8AC3E}">
        <p14:creationId xmlns:p14="http://schemas.microsoft.com/office/powerpoint/2010/main" val="893853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600501" y="1820564"/>
            <a:ext cx="8134066" cy="427998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2" anchor="t" anchorCtr="0" compatLnSpc="1">
            <a:prstTxWarp prst="textNoShape">
              <a:avLst/>
            </a:prstTxWarp>
          </a:bodyPr>
          <a:lstStyle/>
          <a:p>
            <a:pPr marL="0" indent="0">
              <a:buNone/>
            </a:pPr>
            <a:endParaRPr lang="en-US" dirty="0">
              <a:latin typeface="Calibri" pitchFamily="34" charset="0"/>
            </a:endParaRPr>
          </a:p>
          <a:p>
            <a:pPr marL="0" indent="0">
              <a:buNone/>
            </a:pPr>
            <a:endParaRPr lang="en-US" dirty="0">
              <a:latin typeface="Calibri" pitchFamily="34" charset="0"/>
            </a:endParaRPr>
          </a:p>
        </p:txBody>
      </p:sp>
      <p:sp>
        <p:nvSpPr>
          <p:cNvPr id="15362" name="Rectangle 2"/>
          <p:cNvSpPr>
            <a:spLocks noGrp="1" noChangeArrowheads="1"/>
          </p:cNvSpPr>
          <p:nvPr>
            <p:ph type="title"/>
          </p:nvPr>
        </p:nvSpPr>
        <p:spPr>
          <a:xfrm>
            <a:off x="600501" y="576515"/>
            <a:ext cx="7543800" cy="800669"/>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b" anchorCtr="0" compatLnSpc="1">
            <a:prstTxWarp prst="textNoShape">
              <a:avLst/>
            </a:prstTxWarp>
            <a:normAutofit fontScale="90000"/>
          </a:bodyPr>
          <a:lstStyle/>
          <a:p>
            <a:r>
              <a:rPr lang="en-US" sz="4800" cap="small" dirty="0"/>
              <a:t>TBPELS Board</a:t>
            </a:r>
            <a:endParaRPr lang="en-US" sz="3200" cap="small" dirty="0"/>
          </a:p>
        </p:txBody>
      </p:sp>
      <p:graphicFrame>
        <p:nvGraphicFramePr>
          <p:cNvPr id="2" name="Table 1">
            <a:extLst>
              <a:ext uri="{FF2B5EF4-FFF2-40B4-BE49-F238E27FC236}">
                <a16:creationId xmlns:a16="http://schemas.microsoft.com/office/drawing/2014/main" id="{F52714FA-2927-4DEB-B65B-5BB1EE194D5D}"/>
              </a:ext>
            </a:extLst>
          </p:cNvPr>
          <p:cNvGraphicFramePr>
            <a:graphicFrameLocks noGrp="1"/>
          </p:cNvGraphicFramePr>
          <p:nvPr>
            <p:extLst>
              <p:ext uri="{D42A27DB-BD31-4B8C-83A1-F6EECF244321}">
                <p14:modId xmlns:p14="http://schemas.microsoft.com/office/powerpoint/2010/main" val="329607730"/>
              </p:ext>
            </p:extLst>
          </p:nvPr>
        </p:nvGraphicFramePr>
        <p:xfrm>
          <a:off x="600501" y="1960192"/>
          <a:ext cx="8376694" cy="3683549"/>
        </p:xfrm>
        <a:graphic>
          <a:graphicData uri="http://schemas.openxmlformats.org/drawingml/2006/table">
            <a:tbl>
              <a:tblPr firstRow="1" bandRow="1">
                <a:tableStyleId>{E8B1032C-EA38-4F05-BA0D-38AFFFC7BED3}</a:tableStyleId>
              </a:tblPr>
              <a:tblGrid>
                <a:gridCol w="8376694">
                  <a:extLst>
                    <a:ext uri="{9D8B030D-6E8A-4147-A177-3AD203B41FA5}">
                      <a16:colId xmlns:a16="http://schemas.microsoft.com/office/drawing/2014/main" val="20000"/>
                    </a:ext>
                  </a:extLst>
                </a:gridCol>
              </a:tblGrid>
              <a:tr h="345989">
                <a:tc>
                  <a:txBody>
                    <a:bodyPr/>
                    <a:lstStyle/>
                    <a:p>
                      <a:pPr algn="l" eaLnBrk="0" fontAlgn="base" hangingPunct="0"/>
                      <a:r>
                        <a:rPr lang="en-US" sz="1600" b="1" kern="1200" dirty="0">
                          <a:solidFill>
                            <a:schemeClr val="tx1"/>
                          </a:solidFill>
                          <a:effectLst/>
                          <a:latin typeface="+mn-lt"/>
                          <a:ea typeface="+mn-ea"/>
                          <a:cs typeface="+mn-cs"/>
                        </a:rPr>
                        <a:t>Dr. Sina Nejad, PE, PEng</a:t>
                      </a:r>
                      <a:r>
                        <a:rPr lang="en-US" sz="1600" b="1" kern="1200" baseline="0" dirty="0">
                          <a:solidFill>
                            <a:schemeClr val="tx1"/>
                          </a:solidFill>
                          <a:effectLst/>
                          <a:latin typeface="+mn-lt"/>
                          <a:ea typeface="+mn-ea"/>
                          <a:cs typeface="+mn-cs"/>
                        </a:rPr>
                        <a:t>                                              </a:t>
                      </a:r>
                      <a:r>
                        <a:rPr lang="en-US" sz="1600" b="1" kern="1200" dirty="0">
                          <a:solidFill>
                            <a:schemeClr val="tx1"/>
                          </a:solidFill>
                          <a:effectLst/>
                          <a:latin typeface="+mn-lt"/>
                          <a:ea typeface="+mn-ea"/>
                          <a:cs typeface="+mn-cs"/>
                        </a:rPr>
                        <a:t>Beaumont</a:t>
                      </a:r>
                      <a:r>
                        <a:rPr lang="en-US" sz="1600" b="1" kern="1200" baseline="0" dirty="0">
                          <a:solidFill>
                            <a:schemeClr val="tx1"/>
                          </a:solidFill>
                          <a:effectLst/>
                          <a:latin typeface="+mn-lt"/>
                          <a:ea typeface="+mn-ea"/>
                          <a:cs typeface="+mn-cs"/>
                        </a:rPr>
                        <a:t> – Chairman</a:t>
                      </a:r>
                      <a:endParaRPr lang="en-US" sz="1600" b="1" kern="1200" dirty="0">
                        <a:solidFill>
                          <a:schemeClr val="tx1"/>
                        </a:solidFill>
                        <a:effectLst/>
                        <a:latin typeface="+mn-lt"/>
                        <a:ea typeface="+mn-ea"/>
                        <a:cs typeface="+mn-cs"/>
                      </a:endParaRPr>
                    </a:p>
                  </a:txBody>
                  <a:tcPr/>
                </a:tc>
                <a:extLst>
                  <a:ext uri="{0D108BD9-81ED-4DB2-BD59-A6C34878D82A}">
                    <a16:rowId xmlns:a16="http://schemas.microsoft.com/office/drawing/2014/main" val="10000"/>
                  </a:ext>
                </a:extLst>
              </a:tr>
              <a:tr h="370840">
                <a:tc>
                  <a:txBody>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Lamberto “Bobby” Balli, PE</a:t>
                      </a:r>
                      <a:r>
                        <a:rPr lang="en-US" sz="1600" kern="1200" baseline="0" dirty="0">
                          <a:solidFill>
                            <a:schemeClr val="tx1"/>
                          </a:solidFill>
                          <a:effectLst/>
                          <a:latin typeface="+mn-lt"/>
                          <a:ea typeface="+mn-ea"/>
                          <a:cs typeface="+mn-cs"/>
                        </a:rPr>
                        <a:t>                                       San Antonio</a:t>
                      </a:r>
                      <a:r>
                        <a:rPr lang="en-US" sz="1600" kern="1200" dirty="0">
                          <a:solidFill>
                            <a:schemeClr val="tx1"/>
                          </a:solidFill>
                          <a:effectLst/>
                          <a:latin typeface="+mn-lt"/>
                          <a:ea typeface="+mn-ea"/>
                          <a:cs typeface="+mn-cs"/>
                        </a:rPr>
                        <a:t> – Vice Chair</a:t>
                      </a:r>
                    </a:p>
                  </a:txBody>
                  <a:tcPr/>
                </a:tc>
                <a:extLst>
                  <a:ext uri="{0D108BD9-81ED-4DB2-BD59-A6C34878D82A}">
                    <a16:rowId xmlns:a16="http://schemas.microsoft.com/office/drawing/2014/main" val="3670216861"/>
                  </a:ext>
                </a:extLst>
              </a:tr>
              <a:tr h="370840">
                <a:tc>
                  <a:txBody>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Rolando Rubiano, PE                                                       Harlingen – Secretary</a:t>
                      </a:r>
                    </a:p>
                  </a:txBody>
                  <a:tcPr/>
                </a:tc>
                <a:extLst>
                  <a:ext uri="{0D108BD9-81ED-4DB2-BD59-A6C34878D82A}">
                    <a16:rowId xmlns:a16="http://schemas.microsoft.com/office/drawing/2014/main" val="10001"/>
                  </a:ext>
                </a:extLst>
              </a:tr>
              <a:tr h="370840">
                <a:tc>
                  <a:txBody>
                    <a:bodyPr/>
                    <a:lstStyle/>
                    <a:p>
                      <a:pPr eaLnBrk="0" fontAlgn="base" hangingPunct="0"/>
                      <a:r>
                        <a:rPr lang="en-US" sz="1600" kern="1200" dirty="0">
                          <a:solidFill>
                            <a:schemeClr val="tx1"/>
                          </a:solidFill>
                          <a:effectLst/>
                          <a:latin typeface="+mn-lt"/>
                          <a:ea typeface="+mn-ea"/>
                          <a:cs typeface="+mn-cs"/>
                        </a:rPr>
                        <a:t>Albert Cheng (public member)                                        Houston – Treasurer</a:t>
                      </a:r>
                    </a:p>
                  </a:txBody>
                  <a:tcPr/>
                </a:tc>
                <a:extLst>
                  <a:ext uri="{0D108BD9-81ED-4DB2-BD59-A6C34878D82A}">
                    <a16:rowId xmlns:a16="http://schemas.microsoft.com/office/drawing/2014/main" val="10003"/>
                  </a:ext>
                </a:extLst>
              </a:tr>
              <a:tr h="370840">
                <a:tc>
                  <a:txBody>
                    <a:bodyPr/>
                    <a:lstStyle/>
                    <a:p>
                      <a:pPr eaLnBrk="0" fontAlgn="base" hangingPunct="0"/>
                      <a:r>
                        <a:rPr lang="en-US" sz="1600" kern="1200" dirty="0">
                          <a:solidFill>
                            <a:schemeClr val="tx1"/>
                          </a:solidFill>
                          <a:effectLst/>
                          <a:latin typeface="+mn-lt"/>
                          <a:ea typeface="+mn-ea"/>
                          <a:cs typeface="+mn-cs"/>
                        </a:rPr>
                        <a:t>Ademola Adejokun, PE                                                                 Arlington</a:t>
                      </a:r>
                    </a:p>
                  </a:txBody>
                  <a:tcPr/>
                </a:tc>
                <a:extLst>
                  <a:ext uri="{0D108BD9-81ED-4DB2-BD59-A6C34878D82A}">
                    <a16:rowId xmlns:a16="http://schemas.microsoft.com/office/drawing/2014/main" val="10005"/>
                  </a:ext>
                </a:extLst>
              </a:tr>
              <a:tr h="370840">
                <a:tc>
                  <a:txBody>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Catherine Norwood, PE                                                                Midland</a:t>
                      </a:r>
                    </a:p>
                  </a:txBody>
                  <a:tcPr/>
                </a:tc>
                <a:extLst>
                  <a:ext uri="{0D108BD9-81ED-4DB2-BD59-A6C34878D82A}">
                    <a16:rowId xmlns:a16="http://schemas.microsoft.com/office/drawing/2014/main" val="1282815863"/>
                  </a:ext>
                </a:extLst>
              </a:tr>
              <a:tr h="370840">
                <a:tc>
                  <a:txBody>
                    <a:bodyPr/>
                    <a:lstStyle/>
                    <a:p>
                      <a:pPr eaLnBrk="0" fontAlgn="base" hangingPunct="0"/>
                      <a:r>
                        <a:rPr lang="en-US" sz="1600" kern="1200" dirty="0">
                          <a:solidFill>
                            <a:schemeClr val="tx1"/>
                          </a:solidFill>
                          <a:effectLst/>
                          <a:latin typeface="+mn-lt"/>
                          <a:ea typeface="+mn-ea"/>
                          <a:cs typeface="+mn-cs"/>
                        </a:rPr>
                        <a:t>Kiran Shah (public member)                                                       Richmond</a:t>
                      </a:r>
                    </a:p>
                  </a:txBody>
                  <a:tcPr/>
                </a:tc>
                <a:extLst>
                  <a:ext uri="{0D108BD9-81ED-4DB2-BD59-A6C34878D82A}">
                    <a16:rowId xmlns:a16="http://schemas.microsoft.com/office/drawing/2014/main" val="2683855297"/>
                  </a:ext>
                </a:extLst>
              </a:tr>
              <a:tr h="370840">
                <a:tc>
                  <a:txBody>
                    <a:bodyPr/>
                    <a:lstStyle/>
                    <a:p>
                      <a:pPr eaLnBrk="0" fontAlgn="base" hangingPunct="0"/>
                      <a:r>
                        <a:rPr lang="en-US" sz="1600" kern="1200" dirty="0">
                          <a:solidFill>
                            <a:schemeClr val="tx1"/>
                          </a:solidFill>
                          <a:effectLst/>
                          <a:latin typeface="+mn-lt"/>
                          <a:ea typeface="+mn-ea"/>
                          <a:cs typeface="+mn-cs"/>
                        </a:rPr>
                        <a:t>Coleen Johnson, RPLS                                                                  Leander</a:t>
                      </a:r>
                    </a:p>
                  </a:txBody>
                  <a:tcPr/>
                </a:tc>
                <a:extLst>
                  <a:ext uri="{0D108BD9-81ED-4DB2-BD59-A6C34878D82A}">
                    <a16:rowId xmlns:a16="http://schemas.microsoft.com/office/drawing/2014/main" val="1383083819"/>
                  </a:ext>
                </a:extLst>
              </a:tr>
              <a:tr h="370840">
                <a:tc>
                  <a:txBody>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Dr. Marguerite “Margo” McClinton Stoglin (public member)  Grand Prairie</a:t>
                      </a:r>
                    </a:p>
                  </a:txBody>
                  <a:tcPr/>
                </a:tc>
                <a:extLst>
                  <a:ext uri="{0D108BD9-81ED-4DB2-BD59-A6C34878D82A}">
                    <a16:rowId xmlns:a16="http://schemas.microsoft.com/office/drawing/2014/main" val="2951749165"/>
                  </a:ext>
                </a:extLst>
              </a:tr>
              <a:tr h="370840">
                <a:tc>
                  <a:txBody>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Mark Neugebauer, RPLS, LSLS                                                       Austin</a:t>
                      </a:r>
                    </a:p>
                  </a:txBody>
                  <a:tcPr/>
                </a:tc>
                <a:extLst>
                  <a:ext uri="{0D108BD9-81ED-4DB2-BD59-A6C34878D82A}">
                    <a16:rowId xmlns:a16="http://schemas.microsoft.com/office/drawing/2014/main" val="268110687"/>
                  </a:ext>
                </a:extLst>
              </a:tr>
            </a:tbl>
          </a:graphicData>
        </a:graphic>
      </p:graphicFrame>
    </p:spTree>
    <p:extLst>
      <p:ext uri="{BB962C8B-B14F-4D97-AF65-F5344CB8AC3E}">
        <p14:creationId xmlns:p14="http://schemas.microsoft.com/office/powerpoint/2010/main" val="463733968"/>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647699" y="2403487"/>
            <a:ext cx="7891389" cy="28575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normAutofit/>
          </a:bodyPr>
          <a:lstStyle/>
          <a:p>
            <a:pPr marL="0" indent="0">
              <a:buNone/>
            </a:pPr>
            <a:r>
              <a:rPr lang="en-US" sz="2800" dirty="0"/>
              <a:t>36 Staff members, Austin</a:t>
            </a:r>
          </a:p>
          <a:p>
            <a:pPr marL="342900" lvl="1" indent="0">
              <a:buNone/>
            </a:pPr>
            <a:r>
              <a:rPr lang="en-US" sz="2400" u="sng" dirty="0"/>
              <a:t>Lance Kinney, PhD, PE</a:t>
            </a:r>
            <a:r>
              <a:rPr lang="en-US" sz="2400" dirty="0"/>
              <a:t> - Executive Director</a:t>
            </a:r>
          </a:p>
          <a:p>
            <a:pPr marL="342900" lvl="1" indent="0">
              <a:buNone/>
            </a:pPr>
            <a:r>
              <a:rPr lang="en-US" sz="2400" u="sng" dirty="0"/>
              <a:t>Michael Sims, PE</a:t>
            </a:r>
            <a:r>
              <a:rPr lang="en-US" sz="2400" dirty="0"/>
              <a:t>  -  Compliance &amp; Enforcement</a:t>
            </a:r>
          </a:p>
          <a:p>
            <a:pPr marL="342900" lvl="1" indent="0">
              <a:buNone/>
            </a:pPr>
            <a:r>
              <a:rPr lang="en-US" sz="2400" u="sng" dirty="0"/>
              <a:t>Rick Strong, PE</a:t>
            </a:r>
            <a:r>
              <a:rPr lang="en-US" sz="2400" dirty="0"/>
              <a:t>  -  Licensing &amp; Registration</a:t>
            </a:r>
          </a:p>
          <a:p>
            <a:pPr marL="342900" lvl="1" indent="0">
              <a:buNone/>
            </a:pPr>
            <a:r>
              <a:rPr lang="en-US" sz="2400" u="sng" dirty="0"/>
              <a:t>Janet Sobieski</a:t>
            </a:r>
            <a:r>
              <a:rPr lang="en-US" sz="2400" dirty="0"/>
              <a:t>  -  Operations</a:t>
            </a:r>
          </a:p>
          <a:p>
            <a:pPr marL="0" indent="0">
              <a:buNone/>
            </a:pPr>
            <a:endParaRPr lang="en-US" dirty="0">
              <a:latin typeface="Calibri" pitchFamily="34" charset="0"/>
            </a:endParaRPr>
          </a:p>
        </p:txBody>
      </p:sp>
      <p:sp>
        <p:nvSpPr>
          <p:cNvPr id="15362" name="Rectangle 2"/>
          <p:cNvSpPr>
            <a:spLocks noGrp="1" noChangeArrowheads="1"/>
          </p:cNvSpPr>
          <p:nvPr>
            <p:ph type="title"/>
          </p:nvPr>
        </p:nvSpPr>
        <p:spPr>
          <a:xfrm>
            <a:off x="647700" y="564365"/>
            <a:ext cx="7543800" cy="800669"/>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b" anchorCtr="0" compatLnSpc="1">
            <a:prstTxWarp prst="textNoShape">
              <a:avLst/>
            </a:prstTxWarp>
            <a:normAutofit fontScale="90000"/>
          </a:bodyPr>
          <a:lstStyle/>
          <a:p>
            <a:r>
              <a:rPr lang="en-US" sz="4800" cap="small" dirty="0">
                <a:latin typeface="Calibri" panose="020F0502020204030204" pitchFamily="34" charset="0"/>
              </a:rPr>
              <a:t>TBPELS Staff</a:t>
            </a:r>
            <a:endParaRPr lang="en-US" sz="3200" cap="small" dirty="0">
              <a:latin typeface="Calibri" panose="020F0502020204030204" pitchFamily="34" charset="0"/>
            </a:endParaRPr>
          </a:p>
        </p:txBody>
      </p:sp>
    </p:spTree>
    <p:extLst>
      <p:ext uri="{BB962C8B-B14F-4D97-AF65-F5344CB8AC3E}">
        <p14:creationId xmlns:p14="http://schemas.microsoft.com/office/powerpoint/2010/main" val="3050062665"/>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612913" y="2290984"/>
            <a:ext cx="7918174" cy="315320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normAutofit fontScale="92500" lnSpcReduction="10000"/>
          </a:bodyPr>
          <a:lstStyle/>
          <a:p>
            <a:pPr marL="0" indent="0" algn="ctr">
              <a:buNone/>
            </a:pPr>
            <a:r>
              <a:rPr lang="en-US" sz="5400" dirty="0"/>
              <a:t>Public Safety &amp; Welfare</a:t>
            </a:r>
          </a:p>
          <a:p>
            <a:pPr marL="0" indent="0" algn="ctr">
              <a:buNone/>
            </a:pPr>
            <a:r>
              <a:rPr lang="en-US" sz="2600" dirty="0"/>
              <a:t>Our mission is to protect the health, safety and welfare of the people of Texas through the licensure and registration of qualified individuals as professional engineers and land surveyors, compliance with applicable laws and rules, and education about engineering and land surveying. </a:t>
            </a:r>
          </a:p>
        </p:txBody>
      </p:sp>
      <p:sp>
        <p:nvSpPr>
          <p:cNvPr id="15362" name="Rectangle 2"/>
          <p:cNvSpPr>
            <a:spLocks noGrp="1" noChangeArrowheads="1"/>
          </p:cNvSpPr>
          <p:nvPr>
            <p:ph type="title"/>
          </p:nvPr>
        </p:nvSpPr>
        <p:spPr>
          <a:xfrm>
            <a:off x="838200" y="581087"/>
            <a:ext cx="7543800" cy="800669"/>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b" anchorCtr="0" compatLnSpc="1">
            <a:prstTxWarp prst="textNoShape">
              <a:avLst/>
            </a:prstTxWarp>
            <a:normAutofit fontScale="90000"/>
          </a:bodyPr>
          <a:lstStyle/>
          <a:p>
            <a:r>
              <a:rPr lang="en-US" sz="4800" cap="small" dirty="0"/>
              <a:t>TBPELS Mission</a:t>
            </a:r>
            <a:endParaRPr lang="en-US" sz="3200" cap="small" dirty="0"/>
          </a:p>
        </p:txBody>
      </p:sp>
    </p:spTree>
    <p:extLst>
      <p:ext uri="{BB962C8B-B14F-4D97-AF65-F5344CB8AC3E}">
        <p14:creationId xmlns:p14="http://schemas.microsoft.com/office/powerpoint/2010/main" val="1463068471"/>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1DD029FC-684F-483A-A8BD-1F092BFFB7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9144000" cy="6867027"/>
            <a:chOff x="0" y="-2373"/>
            <a:chExt cx="12192000" cy="6867027"/>
          </a:xfrm>
        </p:grpSpPr>
        <p:sp>
          <p:nvSpPr>
            <p:cNvPr id="73" name="Rectangle 72">
              <a:extLst>
                <a:ext uri="{FF2B5EF4-FFF2-40B4-BE49-F238E27FC236}">
                  <a16:creationId xmlns:a16="http://schemas.microsoft.com/office/drawing/2014/main" id="{EF3C96DD-C9B2-4B53-AEC5-8CB276D3C7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Oval 73">
              <a:extLst>
                <a:ext uri="{FF2B5EF4-FFF2-40B4-BE49-F238E27FC236}">
                  <a16:creationId xmlns:a16="http://schemas.microsoft.com/office/drawing/2014/main" id="{662F19CA-71D7-45F5-9123-CA712C528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a:extLst>
                <a:ext uri="{FF2B5EF4-FFF2-40B4-BE49-F238E27FC236}">
                  <a16:creationId xmlns:a16="http://schemas.microsoft.com/office/drawing/2014/main" id="{3886C2A0-05BA-4243-B351-00C64563A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CC87CEB4-8F81-455D-A076-159940550D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BC9FC7F0-1AE4-4459-B8F2-219D7598B9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DD48B9DA-44B2-4334-96CF-D089EFEC9A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Freeform 5">
              <a:extLst>
                <a:ext uri="{FF2B5EF4-FFF2-40B4-BE49-F238E27FC236}">
                  <a16:creationId xmlns:a16="http://schemas.microsoft.com/office/drawing/2014/main" id="{79089964-B99F-487E-840E-FD3D7E88C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0" name="Freeform 5">
              <a:extLst>
                <a:ext uri="{FF2B5EF4-FFF2-40B4-BE49-F238E27FC236}">
                  <a16:creationId xmlns:a16="http://schemas.microsoft.com/office/drawing/2014/main" id="{EC4611E9-9EAD-44EF-967C-9F3F3066D0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1" name="Freeform 5">
              <a:extLst>
                <a:ext uri="{FF2B5EF4-FFF2-40B4-BE49-F238E27FC236}">
                  <a16:creationId xmlns:a16="http://schemas.microsoft.com/office/drawing/2014/main" id="{5916A076-E219-44E3-8EB5-1C04EFCD17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3" name="Rectangle 82">
            <a:extLst>
              <a:ext uri="{FF2B5EF4-FFF2-40B4-BE49-F238E27FC236}">
                <a16:creationId xmlns:a16="http://schemas.microsoft.com/office/drawing/2014/main" id="{D764F0A0-D07C-4159-9427-D25058257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85" name="Group 84">
            <a:extLst>
              <a:ext uri="{FF2B5EF4-FFF2-40B4-BE49-F238E27FC236}">
                <a16:creationId xmlns:a16="http://schemas.microsoft.com/office/drawing/2014/main" id="{353BC003-D6B7-4BF0-937D-4A015F6DEB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027"/>
            <a:ext cx="9144000" cy="6867027"/>
            <a:chOff x="0" y="-2373"/>
            <a:chExt cx="12192000" cy="6867027"/>
          </a:xfrm>
        </p:grpSpPr>
        <p:sp>
          <p:nvSpPr>
            <p:cNvPr id="86" name="Rectangle 85">
              <a:extLst>
                <a:ext uri="{FF2B5EF4-FFF2-40B4-BE49-F238E27FC236}">
                  <a16:creationId xmlns:a16="http://schemas.microsoft.com/office/drawing/2014/main" id="{4903268C-2C5A-4507-9244-86102327B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Oval 86">
              <a:extLst>
                <a:ext uri="{FF2B5EF4-FFF2-40B4-BE49-F238E27FC236}">
                  <a16:creationId xmlns:a16="http://schemas.microsoft.com/office/drawing/2014/main" id="{539F7113-C588-46FB-ADDE-55CEC5981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8" name="Oval 87">
              <a:extLst>
                <a:ext uri="{FF2B5EF4-FFF2-40B4-BE49-F238E27FC236}">
                  <a16:creationId xmlns:a16="http://schemas.microsoft.com/office/drawing/2014/main" id="{B6481A55-E6DE-4B8B-9847-0230D12F7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9" name="Oval 88">
              <a:extLst>
                <a:ext uri="{FF2B5EF4-FFF2-40B4-BE49-F238E27FC236}">
                  <a16:creationId xmlns:a16="http://schemas.microsoft.com/office/drawing/2014/main" id="{052FD8DB-2F6F-462A-9BF4-1E26C9332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0" name="Oval 89">
              <a:extLst>
                <a:ext uri="{FF2B5EF4-FFF2-40B4-BE49-F238E27FC236}">
                  <a16:creationId xmlns:a16="http://schemas.microsoft.com/office/drawing/2014/main" id="{BE52543D-8290-40DE-990A-27CC1992A3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1" name="Oval 90">
              <a:extLst>
                <a:ext uri="{FF2B5EF4-FFF2-40B4-BE49-F238E27FC236}">
                  <a16:creationId xmlns:a16="http://schemas.microsoft.com/office/drawing/2014/main" id="{8ECC693B-FBF3-45DD-849C-AC1B1B2905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2" name="Rectangle 91">
              <a:extLst>
                <a:ext uri="{FF2B5EF4-FFF2-40B4-BE49-F238E27FC236}">
                  <a16:creationId xmlns:a16="http://schemas.microsoft.com/office/drawing/2014/main" id="{56515BC8-A1CA-4EB4-81D8-6A891458F7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94608" y="402165"/>
              <a:ext cx="657405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3" name="Freeform 5">
              <a:extLst>
                <a:ext uri="{FF2B5EF4-FFF2-40B4-BE49-F238E27FC236}">
                  <a16:creationId xmlns:a16="http://schemas.microsoft.com/office/drawing/2014/main" id="{ED9E2ADE-2C74-4E7D-8701-6AE23ABD4D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4" name="Freeform 5">
              <a:extLst>
                <a:ext uri="{FF2B5EF4-FFF2-40B4-BE49-F238E27FC236}">
                  <a16:creationId xmlns:a16="http://schemas.microsoft.com/office/drawing/2014/main" id="{B7EBD6DC-7188-4268-9886-6535F41A67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5" name="Freeform 5">
              <a:extLst>
                <a:ext uri="{FF2B5EF4-FFF2-40B4-BE49-F238E27FC236}">
                  <a16:creationId xmlns:a16="http://schemas.microsoft.com/office/drawing/2014/main" id="{493CCA32-0C37-4525-8FFC-D62C5EEFBE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290" name="Rectangle 2"/>
          <p:cNvSpPr>
            <a:spLocks noGrp="1"/>
          </p:cNvSpPr>
          <p:nvPr>
            <p:ph type="title"/>
          </p:nvPr>
        </p:nvSpPr>
        <p:spPr>
          <a:xfrm>
            <a:off x="732384" y="746689"/>
            <a:ext cx="2350294" cy="1020232"/>
          </a:xfrm>
        </p:spPr>
        <p:txBody>
          <a:bodyPr vert="horz" lIns="91440" tIns="45720" rIns="91440" bIns="45720" rtlCol="0" anchor="ctr">
            <a:normAutofit fontScale="90000"/>
          </a:bodyPr>
          <a:lstStyle/>
          <a:p>
            <a:pPr>
              <a:lnSpc>
                <a:spcPct val="90000"/>
              </a:lnSpc>
            </a:pPr>
            <a:r>
              <a:rPr lang="en-US" sz="2500" dirty="0"/>
              <a:t>History – </a:t>
            </a:r>
            <a:br>
              <a:rPr lang="en-US" sz="2500" dirty="0"/>
            </a:br>
            <a:r>
              <a:rPr lang="en-US" sz="2500" dirty="0"/>
              <a:t>New London	</a:t>
            </a:r>
          </a:p>
        </p:txBody>
      </p:sp>
      <p:sp>
        <p:nvSpPr>
          <p:cNvPr id="12291" name="Rectangle 3"/>
          <p:cNvSpPr>
            <a:spLocks noGrp="1"/>
          </p:cNvSpPr>
          <p:nvPr>
            <p:ph idx="1"/>
          </p:nvPr>
        </p:nvSpPr>
        <p:spPr>
          <a:xfrm>
            <a:off x="588283" y="1968499"/>
            <a:ext cx="2981639" cy="4142811"/>
          </a:xfrm>
        </p:spPr>
        <p:txBody>
          <a:bodyPr vert="horz" lIns="91440" tIns="45720" rIns="91440" bIns="45720" rtlCol="0">
            <a:normAutofit/>
          </a:bodyPr>
          <a:lstStyle/>
          <a:p>
            <a:pPr>
              <a:lnSpc>
                <a:spcPct val="90000"/>
              </a:lnSpc>
            </a:pPr>
            <a:r>
              <a:rPr lang="en-US" sz="1400" dirty="0">
                <a:solidFill>
                  <a:schemeClr val="bg1"/>
                </a:solidFill>
              </a:rPr>
              <a:t>Engineering License Created by Texas Legislature (45R) in 1937</a:t>
            </a:r>
          </a:p>
          <a:p>
            <a:pPr>
              <a:lnSpc>
                <a:spcPct val="90000"/>
              </a:lnSpc>
            </a:pPr>
            <a:r>
              <a:rPr lang="en-US" sz="1400" dirty="0">
                <a:solidFill>
                  <a:schemeClr val="bg1"/>
                </a:solidFill>
              </a:rPr>
              <a:t>New London School Explosion </a:t>
            </a:r>
          </a:p>
          <a:p>
            <a:pPr lvl="1">
              <a:lnSpc>
                <a:spcPct val="90000"/>
              </a:lnSpc>
            </a:pPr>
            <a:r>
              <a:rPr lang="en-US" sz="1400" dirty="0">
                <a:solidFill>
                  <a:schemeClr val="bg1"/>
                </a:solidFill>
              </a:rPr>
              <a:t>300 students and teachers killed</a:t>
            </a:r>
          </a:p>
          <a:p>
            <a:pPr lvl="1">
              <a:lnSpc>
                <a:spcPct val="90000"/>
              </a:lnSpc>
            </a:pPr>
            <a:r>
              <a:rPr lang="en-US" sz="1400" dirty="0">
                <a:solidFill>
                  <a:schemeClr val="bg1"/>
                </a:solidFill>
              </a:rPr>
              <a:t>Result of improperly designed mechanical and electrical devices </a:t>
            </a:r>
          </a:p>
          <a:p>
            <a:pPr>
              <a:lnSpc>
                <a:spcPct val="90000"/>
              </a:lnSpc>
            </a:pPr>
            <a:r>
              <a:rPr lang="en-US" sz="1400" dirty="0">
                <a:solidFill>
                  <a:schemeClr val="bg1"/>
                </a:solidFill>
              </a:rPr>
              <a:t>Established a Board to regulate the practice of engineering through licensing and rules of practice </a:t>
            </a:r>
          </a:p>
        </p:txBody>
      </p:sp>
      <p:pic>
        <p:nvPicPr>
          <p:cNvPr id="2" name="Picture 1">
            <a:extLst>
              <a:ext uri="{FF2B5EF4-FFF2-40B4-BE49-F238E27FC236}">
                <a16:creationId xmlns:a16="http://schemas.microsoft.com/office/drawing/2014/main" id="{0AB524E1-BA5E-4CCE-85E9-261162750AE2}"/>
              </a:ext>
            </a:extLst>
          </p:cNvPr>
          <p:cNvPicPr>
            <a:picLocks noChangeAspect="1"/>
          </p:cNvPicPr>
          <p:nvPr/>
        </p:nvPicPr>
        <p:blipFill>
          <a:blip r:embed="rId4"/>
          <a:stretch>
            <a:fillRect/>
          </a:stretch>
        </p:blipFill>
        <p:spPr>
          <a:xfrm>
            <a:off x="3895955" y="1559476"/>
            <a:ext cx="4793650" cy="3739047"/>
          </a:xfrm>
          <a:prstGeom prst="rect">
            <a:avLst/>
          </a:prstGeom>
        </p:spPr>
      </p:pic>
      <p:sp>
        <p:nvSpPr>
          <p:cNvPr id="97" name="Rectangle 96">
            <a:extLst>
              <a:ext uri="{FF2B5EF4-FFF2-40B4-BE49-F238E27FC236}">
                <a16:creationId xmlns:a16="http://schemas.microsoft.com/office/drawing/2014/main" id="{5014FF2D-4863-43AA-82A7-958E9F743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87950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D9A46E-3CC1-41FE-B419-73120030B7B1}"/>
              </a:ext>
            </a:extLst>
          </p:cNvPr>
          <p:cNvSpPr>
            <a:spLocks noGrp="1"/>
          </p:cNvSpPr>
          <p:nvPr>
            <p:ph idx="1"/>
          </p:nvPr>
        </p:nvSpPr>
        <p:spPr>
          <a:xfrm>
            <a:off x="489610" y="2059521"/>
            <a:ext cx="8229600" cy="3553653"/>
          </a:xfrm>
        </p:spPr>
        <p:txBody>
          <a:bodyPr>
            <a:normAutofit lnSpcReduction="10000"/>
          </a:bodyPr>
          <a:lstStyle/>
          <a:p>
            <a:pPr defTabSz="914400">
              <a:buFont typeface="Wingdings" panose="05000000000000000000" pitchFamily="2" charset="2"/>
              <a:buChar char="Ø"/>
            </a:pPr>
            <a:r>
              <a:rPr lang="en-US" sz="1800" kern="0" dirty="0">
                <a:solidFill>
                  <a:schemeClr val="tx1"/>
                </a:solidFill>
                <a:latin typeface="+mn-lt"/>
              </a:rPr>
              <a:t>Over 140,000 Texas PE licenses granted since 1937.</a:t>
            </a:r>
          </a:p>
          <a:p>
            <a:pPr defTabSz="914400">
              <a:buFont typeface="Wingdings" panose="05000000000000000000" pitchFamily="2" charset="2"/>
              <a:buChar char="Ø"/>
            </a:pPr>
            <a:r>
              <a:rPr lang="en-US" sz="1800" kern="0" dirty="0">
                <a:solidFill>
                  <a:schemeClr val="tx1"/>
                </a:solidFill>
                <a:latin typeface="+mn-lt"/>
              </a:rPr>
              <a:t>Currently over 69,000 PE licensees.</a:t>
            </a:r>
          </a:p>
          <a:p>
            <a:pPr defTabSz="914400">
              <a:buFont typeface="Wingdings" panose="05000000000000000000" pitchFamily="2" charset="2"/>
              <a:buChar char="Ø"/>
            </a:pPr>
            <a:endParaRPr lang="en-US" sz="1800" kern="0" dirty="0">
              <a:solidFill>
                <a:schemeClr val="tx1"/>
              </a:solidFill>
              <a:latin typeface="+mn-lt"/>
            </a:endParaRPr>
          </a:p>
          <a:p>
            <a:pPr defTabSz="914400">
              <a:buFont typeface="Wingdings" panose="05000000000000000000" pitchFamily="2" charset="2"/>
              <a:buChar char="Ø"/>
            </a:pPr>
            <a:r>
              <a:rPr lang="en-US" sz="1800" kern="0" dirty="0">
                <a:solidFill>
                  <a:schemeClr val="tx1"/>
                </a:solidFill>
                <a:latin typeface="+mn-lt"/>
              </a:rPr>
              <a:t>Land Surveying Board was established in 1919.</a:t>
            </a:r>
          </a:p>
          <a:p>
            <a:pPr defTabSz="914400">
              <a:buFont typeface="Wingdings" panose="05000000000000000000" pitchFamily="2" charset="2"/>
              <a:buChar char="Ø"/>
            </a:pPr>
            <a:r>
              <a:rPr lang="en-US" sz="1800" kern="0" dirty="0">
                <a:solidFill>
                  <a:schemeClr val="tx1"/>
                </a:solidFill>
                <a:latin typeface="+mn-lt"/>
              </a:rPr>
              <a:t>Public Surveying Board was established in 1955.</a:t>
            </a:r>
          </a:p>
          <a:p>
            <a:pPr defTabSz="914400">
              <a:buFont typeface="Wingdings" panose="05000000000000000000" pitchFamily="2" charset="2"/>
              <a:buChar char="Ø"/>
            </a:pPr>
            <a:r>
              <a:rPr lang="en-US" sz="1800" kern="0" dirty="0">
                <a:solidFill>
                  <a:schemeClr val="tx1"/>
                </a:solidFill>
                <a:latin typeface="+mn-lt"/>
              </a:rPr>
              <a:t>Both surveying boards merged in 1979.</a:t>
            </a:r>
          </a:p>
          <a:p>
            <a:pPr defTabSz="914400">
              <a:buFont typeface="Wingdings" panose="05000000000000000000" pitchFamily="2" charset="2"/>
              <a:buChar char="Ø"/>
            </a:pPr>
            <a:r>
              <a:rPr lang="en-US" sz="1800" kern="0" dirty="0">
                <a:solidFill>
                  <a:schemeClr val="tx1"/>
                </a:solidFill>
                <a:latin typeface="+mn-lt"/>
              </a:rPr>
              <a:t>Merged with Engineering Board in 2019 - TBPELS.</a:t>
            </a:r>
          </a:p>
          <a:p>
            <a:pPr defTabSz="914400">
              <a:buFont typeface="Wingdings" panose="05000000000000000000" pitchFamily="2" charset="2"/>
              <a:buChar char="Ø"/>
            </a:pPr>
            <a:r>
              <a:rPr lang="en-US" sz="1800" kern="0" dirty="0">
                <a:solidFill>
                  <a:schemeClr val="tx1"/>
                </a:solidFill>
                <a:latin typeface="+mn-lt"/>
              </a:rPr>
              <a:t>Over 6,800 Texas RPLS registrations granted since 1955.</a:t>
            </a:r>
          </a:p>
          <a:p>
            <a:pPr defTabSz="914400">
              <a:buFont typeface="Wingdings" panose="05000000000000000000" pitchFamily="2" charset="2"/>
              <a:buChar char="Ø"/>
            </a:pPr>
            <a:r>
              <a:rPr lang="en-US" sz="1800" kern="0" dirty="0">
                <a:solidFill>
                  <a:schemeClr val="tx1"/>
                </a:solidFill>
                <a:latin typeface="+mn-lt"/>
              </a:rPr>
              <a:t>Currently over 2,800 Registered Surveyors.</a:t>
            </a:r>
          </a:p>
          <a:p>
            <a:pPr>
              <a:buFont typeface="Wingdings" panose="05000000000000000000" pitchFamily="2" charset="2"/>
              <a:buChar char="Ø"/>
            </a:pPr>
            <a:endParaRPr lang="en-US" dirty="0">
              <a:solidFill>
                <a:schemeClr val="tx1"/>
              </a:solidFill>
            </a:endParaRPr>
          </a:p>
        </p:txBody>
      </p:sp>
      <p:sp>
        <p:nvSpPr>
          <p:cNvPr id="15362" name="Rectangle 2"/>
          <p:cNvSpPr>
            <a:spLocks noGrp="1" noChangeArrowheads="1"/>
          </p:cNvSpPr>
          <p:nvPr>
            <p:ph type="title"/>
          </p:nvPr>
        </p:nvSpPr>
        <p:spPr>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b" anchorCtr="0" compatLnSpc="1">
            <a:prstTxWarp prst="textNoShape">
              <a:avLst/>
            </a:prstTxWarp>
            <a:normAutofit fontScale="90000"/>
          </a:bodyPr>
          <a:lstStyle/>
          <a:p>
            <a:r>
              <a:rPr lang="en-US" sz="4800" cap="small" dirty="0"/>
              <a:t>TBPELS History</a:t>
            </a:r>
            <a:endParaRPr lang="en-US" sz="3200" cap="small" dirty="0"/>
          </a:p>
        </p:txBody>
      </p:sp>
    </p:spTree>
    <p:extLst>
      <p:ext uri="{BB962C8B-B14F-4D97-AF65-F5344CB8AC3E}">
        <p14:creationId xmlns:p14="http://schemas.microsoft.com/office/powerpoint/2010/main" val="1639538632"/>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1"/>
          <p:cNvSpPr>
            <a:spLocks noGrp="1"/>
          </p:cNvSpPr>
          <p:nvPr>
            <p:ph idx="1"/>
          </p:nvPr>
        </p:nvSpPr>
        <p:spPr>
          <a:xfrm>
            <a:off x="457200" y="2004109"/>
            <a:ext cx="8229600" cy="3652837"/>
          </a:xfrm>
        </p:spPr>
        <p:txBody>
          <a:bodyPr>
            <a:normAutofit fontScale="85000" lnSpcReduction="20000"/>
          </a:bodyPr>
          <a:lstStyle/>
          <a:p>
            <a:pPr marL="0" indent="0">
              <a:buNone/>
              <a:defRPr/>
            </a:pPr>
            <a:r>
              <a:rPr lang="en-US" sz="2800" dirty="0"/>
              <a:t>System to Protect the Public:</a:t>
            </a:r>
          </a:p>
          <a:p>
            <a:pPr marL="0" indent="0">
              <a:buNone/>
              <a:defRPr/>
            </a:pPr>
            <a:endParaRPr lang="en-US" sz="2400" dirty="0"/>
          </a:p>
          <a:p>
            <a:pPr>
              <a:defRPr/>
            </a:pPr>
            <a:r>
              <a:rPr lang="en-US" sz="2400" dirty="0"/>
              <a:t>Sets the minimum standards for licensure as a Professional Engineer and registration as a Professional Land Surveyor</a:t>
            </a:r>
          </a:p>
          <a:p>
            <a:pPr>
              <a:defRPr/>
            </a:pPr>
            <a:r>
              <a:rPr lang="en-US" sz="2400" dirty="0"/>
              <a:t>Sets continuing practice and competence standards</a:t>
            </a:r>
          </a:p>
          <a:p>
            <a:pPr>
              <a:defRPr/>
            </a:pPr>
            <a:r>
              <a:rPr lang="en-US" sz="2400" dirty="0"/>
              <a:t>Sets ethical and professional standards</a:t>
            </a:r>
          </a:p>
          <a:p>
            <a:pPr>
              <a:defRPr/>
            </a:pPr>
            <a:r>
              <a:rPr lang="en-US" sz="2400" dirty="0"/>
              <a:t>Compliance with these standards of professional practice</a:t>
            </a:r>
          </a:p>
          <a:p>
            <a:pPr>
              <a:defRPr/>
            </a:pPr>
            <a:r>
              <a:rPr lang="en-US" sz="2400" dirty="0"/>
              <a:t>Standards for indicating competence (titles, seals, etc.)</a:t>
            </a:r>
          </a:p>
          <a:p>
            <a:pPr>
              <a:defRPr/>
            </a:pPr>
            <a:r>
              <a:rPr lang="en-US" sz="2400" dirty="0"/>
              <a:t>Prevents unqualified individuals from offering or practicing where it could endanger the public</a:t>
            </a:r>
          </a:p>
        </p:txBody>
      </p:sp>
      <p:sp>
        <p:nvSpPr>
          <p:cNvPr id="13314" name="Title 1"/>
          <p:cNvSpPr>
            <a:spLocks noGrp="1"/>
          </p:cNvSpPr>
          <p:nvPr>
            <p:ph type="title"/>
          </p:nvPr>
        </p:nvSpPr>
        <p:spPr>
          <a:xfrm>
            <a:off x="457200" y="487085"/>
            <a:ext cx="8229600" cy="1143000"/>
          </a:xfrm>
        </p:spPr>
        <p:txBody>
          <a:bodyPr/>
          <a:lstStyle/>
          <a:p>
            <a:pPr eaLnBrk="1" hangingPunct="1">
              <a:lnSpc>
                <a:spcPct val="80000"/>
              </a:lnSpc>
            </a:pPr>
            <a:r>
              <a:rPr lang="en-US" cap="small" dirty="0"/>
              <a:t>Professional Licensing &amp; Registration</a:t>
            </a:r>
          </a:p>
        </p:txBody>
      </p:sp>
    </p:spTree>
    <p:extLst>
      <p:ext uri="{BB962C8B-B14F-4D97-AF65-F5344CB8AC3E}">
        <p14:creationId xmlns:p14="http://schemas.microsoft.com/office/powerpoint/2010/main" val="3107426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1"/>
          <p:cNvSpPr>
            <a:spLocks noGrp="1"/>
          </p:cNvSpPr>
          <p:nvPr>
            <p:ph idx="1"/>
          </p:nvPr>
        </p:nvSpPr>
        <p:spPr>
          <a:xfrm>
            <a:off x="457200" y="1968809"/>
            <a:ext cx="8229600" cy="3652837"/>
          </a:xfrm>
        </p:spPr>
        <p:txBody>
          <a:bodyPr>
            <a:normAutofit fontScale="92500"/>
          </a:bodyPr>
          <a:lstStyle/>
          <a:p>
            <a:pPr marL="0" indent="0">
              <a:buNone/>
              <a:defRPr/>
            </a:pPr>
            <a:r>
              <a:rPr lang="en-US" sz="2400" dirty="0"/>
              <a:t>Fields that are regulated and licensed vary among individual states. Among regulated fields are health care professionals (medical doctors, nurses); psychologists; lawyers; teachers; engineers; …- </a:t>
            </a:r>
            <a:r>
              <a:rPr lang="en-US" sz="2400" i="1" dirty="0"/>
              <a:t>Wikipedia</a:t>
            </a:r>
          </a:p>
          <a:p>
            <a:pPr marL="0" indent="0">
              <a:buNone/>
              <a:defRPr/>
            </a:pPr>
            <a:endParaRPr lang="en-US" sz="2400" dirty="0"/>
          </a:p>
          <a:p>
            <a:pPr>
              <a:defRPr/>
            </a:pPr>
            <a:r>
              <a:rPr lang="en-US" sz="2400" dirty="0"/>
              <a:t>Most of these fields impact the public one person at a time.</a:t>
            </a:r>
          </a:p>
          <a:p>
            <a:pPr>
              <a:defRPr/>
            </a:pPr>
            <a:r>
              <a:rPr lang="en-US" sz="2400" dirty="0"/>
              <a:t>The work done by engineers generally has the potential to affect </a:t>
            </a:r>
            <a:r>
              <a:rPr lang="en-US" sz="2400" b="1" i="1" dirty="0"/>
              <a:t>many.</a:t>
            </a:r>
          </a:p>
        </p:txBody>
      </p:sp>
      <p:sp>
        <p:nvSpPr>
          <p:cNvPr id="13314" name="Title 1"/>
          <p:cNvSpPr>
            <a:spLocks noGrp="1"/>
          </p:cNvSpPr>
          <p:nvPr>
            <p:ph type="title"/>
          </p:nvPr>
        </p:nvSpPr>
        <p:spPr>
          <a:xfrm>
            <a:off x="457200" y="439076"/>
            <a:ext cx="8229600" cy="1143000"/>
          </a:xfrm>
        </p:spPr>
        <p:txBody>
          <a:bodyPr/>
          <a:lstStyle/>
          <a:p>
            <a:pPr eaLnBrk="1" hangingPunct="1">
              <a:lnSpc>
                <a:spcPct val="80000"/>
              </a:lnSpc>
            </a:pPr>
            <a:r>
              <a:rPr lang="en-US" cap="small" dirty="0"/>
              <a:t>Professional Licensing</a:t>
            </a:r>
          </a:p>
        </p:txBody>
      </p:sp>
    </p:spTree>
    <p:extLst>
      <p:ext uri="{BB962C8B-B14F-4D97-AF65-F5344CB8AC3E}">
        <p14:creationId xmlns:p14="http://schemas.microsoft.com/office/powerpoint/2010/main" val="3715945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1"/>
          <p:cNvSpPr>
            <a:spLocks noGrp="1"/>
          </p:cNvSpPr>
          <p:nvPr>
            <p:ph idx="1"/>
          </p:nvPr>
        </p:nvSpPr>
        <p:spPr/>
        <p:txBody>
          <a:bodyPr/>
          <a:lstStyle/>
          <a:p>
            <a:pPr marL="457200" lvl="1" indent="0">
              <a:buNone/>
              <a:defRPr/>
            </a:pPr>
            <a:endParaRPr lang="en-US" sz="2400" dirty="0">
              <a:latin typeface="Calibri" pitchFamily="34" charset="0"/>
            </a:endParaRPr>
          </a:p>
          <a:p>
            <a:pPr lvl="1">
              <a:defRPr/>
            </a:pPr>
            <a:endParaRPr lang="en-US" dirty="0">
              <a:latin typeface="Calibri" pitchFamily="34" charset="0"/>
            </a:endParaRPr>
          </a:p>
          <a:p>
            <a:pPr>
              <a:defRPr/>
            </a:pPr>
            <a:endParaRPr lang="en-US" dirty="0">
              <a:latin typeface="Calibri" pitchFamily="34" charset="0"/>
            </a:endParaRPr>
          </a:p>
        </p:txBody>
      </p:sp>
      <p:sp>
        <p:nvSpPr>
          <p:cNvPr id="14338" name="Title 1"/>
          <p:cNvSpPr>
            <a:spLocks noGrp="1"/>
          </p:cNvSpPr>
          <p:nvPr>
            <p:ph type="title"/>
          </p:nvPr>
        </p:nvSpPr>
        <p:spPr>
          <a:xfrm>
            <a:off x="489610" y="429512"/>
            <a:ext cx="8229600" cy="1143000"/>
          </a:xfrm>
        </p:spPr>
        <p:txBody>
          <a:bodyPr/>
          <a:lstStyle/>
          <a:p>
            <a:r>
              <a:rPr lang="en-US" dirty="0"/>
              <a:t>Public Perception - Licensure</a:t>
            </a:r>
          </a:p>
        </p:txBody>
      </p:sp>
      <p:graphicFrame>
        <p:nvGraphicFramePr>
          <p:cNvPr id="14341" name="Chart 5"/>
          <p:cNvGraphicFramePr>
            <a:graphicFrameLocks/>
          </p:cNvGraphicFramePr>
          <p:nvPr>
            <p:extLst>
              <p:ext uri="{D42A27DB-BD31-4B8C-83A1-F6EECF244321}">
                <p14:modId xmlns:p14="http://schemas.microsoft.com/office/powerpoint/2010/main" val="4257303914"/>
              </p:ext>
            </p:extLst>
          </p:nvPr>
        </p:nvGraphicFramePr>
        <p:xfrm>
          <a:off x="172110" y="1972181"/>
          <a:ext cx="8864600" cy="3784600"/>
        </p:xfrm>
        <a:graphic>
          <a:graphicData uri="http://schemas.openxmlformats.org/presentationml/2006/ole">
            <mc:AlternateContent xmlns:mc="http://schemas.openxmlformats.org/markup-compatibility/2006">
              <mc:Choice xmlns:v="urn:schemas-microsoft-com:vml" Requires="v">
                <p:oleObj r:id="rId3" imgW="8864352" imgH="3785944" progId="Excel.Chart.8">
                  <p:embed/>
                </p:oleObj>
              </mc:Choice>
              <mc:Fallback>
                <p:oleObj r:id="rId3" imgW="8864352" imgH="3785944" progId="Excel.Chart.8">
                  <p:embed/>
                  <p:pic>
                    <p:nvPicPr>
                      <p:cNvPr id="14341" name="Chart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110" y="1972181"/>
                        <a:ext cx="88646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698967" y="6474234"/>
            <a:ext cx="2155371" cy="276999"/>
          </a:xfrm>
          <a:prstGeom prst="rect">
            <a:avLst/>
          </a:prstGeom>
          <a:noFill/>
        </p:spPr>
        <p:txBody>
          <a:bodyPr wrap="square" rtlCol="0">
            <a:spAutoFit/>
          </a:bodyPr>
          <a:lstStyle/>
          <a:p>
            <a:r>
              <a:rPr lang="en-US" sz="1200" dirty="0"/>
              <a:t>Survey by McKinley Advisors</a:t>
            </a:r>
          </a:p>
        </p:txBody>
      </p:sp>
    </p:spTree>
    <p:extLst>
      <p:ext uri="{BB962C8B-B14F-4D97-AF65-F5344CB8AC3E}">
        <p14:creationId xmlns:p14="http://schemas.microsoft.com/office/powerpoint/2010/main" val="1509928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A5FBC29-D766-45F3-8B63-DB360C14920E}"/>
              </a:ext>
            </a:extLst>
          </p:cNvPr>
          <p:cNvGraphicFramePr>
            <a:graphicFrameLocks noGrp="1"/>
          </p:cNvGraphicFramePr>
          <p:nvPr>
            <p:extLst>
              <p:ext uri="{D42A27DB-BD31-4B8C-83A1-F6EECF244321}">
                <p14:modId xmlns:p14="http://schemas.microsoft.com/office/powerpoint/2010/main" val="3932893020"/>
              </p:ext>
            </p:extLst>
          </p:nvPr>
        </p:nvGraphicFramePr>
        <p:xfrm>
          <a:off x="1728687" y="2453158"/>
          <a:ext cx="6096000" cy="21945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3455167"/>
                    </a:ext>
                  </a:extLst>
                </a:gridCol>
                <a:gridCol w="3048000">
                  <a:extLst>
                    <a:ext uri="{9D8B030D-6E8A-4147-A177-3AD203B41FA5}">
                      <a16:colId xmlns:a16="http://schemas.microsoft.com/office/drawing/2014/main" val="892508486"/>
                    </a:ext>
                  </a:extLst>
                </a:gridCol>
              </a:tblGrid>
              <a:tr h="333865">
                <a:tc>
                  <a:txBody>
                    <a:bodyPr/>
                    <a:lstStyle/>
                    <a:p>
                      <a:r>
                        <a:rPr lang="en-US" dirty="0"/>
                        <a:t>Profession</a:t>
                      </a:r>
                    </a:p>
                  </a:txBody>
                  <a:tcPr/>
                </a:tc>
                <a:tc>
                  <a:txBody>
                    <a:bodyPr/>
                    <a:lstStyle/>
                    <a:p>
                      <a:r>
                        <a:rPr lang="en-US" dirty="0"/>
                        <a:t>% Very High / High</a:t>
                      </a:r>
                    </a:p>
                  </a:txBody>
                  <a:tcPr/>
                </a:tc>
                <a:extLst>
                  <a:ext uri="{0D108BD9-81ED-4DB2-BD59-A6C34878D82A}">
                    <a16:rowId xmlns:a16="http://schemas.microsoft.com/office/drawing/2014/main" val="3056020529"/>
                  </a:ext>
                </a:extLst>
              </a:tr>
              <a:tr h="333865">
                <a:tc>
                  <a:txBody>
                    <a:bodyPr/>
                    <a:lstStyle/>
                    <a:p>
                      <a:r>
                        <a:rPr lang="en-US" dirty="0"/>
                        <a:t>Nurses</a:t>
                      </a:r>
                    </a:p>
                  </a:txBody>
                  <a:tcPr/>
                </a:tc>
                <a:tc>
                  <a:txBody>
                    <a:bodyPr/>
                    <a:lstStyle/>
                    <a:p>
                      <a:r>
                        <a:rPr lang="en-US" dirty="0"/>
                        <a:t>85%</a:t>
                      </a:r>
                    </a:p>
                  </a:txBody>
                  <a:tcPr/>
                </a:tc>
                <a:extLst>
                  <a:ext uri="{0D108BD9-81ED-4DB2-BD59-A6C34878D82A}">
                    <a16:rowId xmlns:a16="http://schemas.microsoft.com/office/drawing/2014/main" val="165076818"/>
                  </a:ext>
                </a:extLst>
              </a:tr>
              <a:tr h="333865">
                <a:tc>
                  <a:txBody>
                    <a:bodyPr/>
                    <a:lstStyle/>
                    <a:p>
                      <a:r>
                        <a:rPr lang="en-US" b="1" u="sng" dirty="0"/>
                        <a:t>Engineers</a:t>
                      </a:r>
                    </a:p>
                  </a:txBody>
                  <a:tcPr/>
                </a:tc>
                <a:tc>
                  <a:txBody>
                    <a:bodyPr/>
                    <a:lstStyle/>
                    <a:p>
                      <a:r>
                        <a:rPr lang="en-US" b="1" dirty="0"/>
                        <a:t>66%</a:t>
                      </a:r>
                    </a:p>
                  </a:txBody>
                  <a:tcPr/>
                </a:tc>
                <a:extLst>
                  <a:ext uri="{0D108BD9-81ED-4DB2-BD59-A6C34878D82A}">
                    <a16:rowId xmlns:a16="http://schemas.microsoft.com/office/drawing/2014/main" val="299008777"/>
                  </a:ext>
                </a:extLst>
              </a:tr>
              <a:tr h="333865">
                <a:tc>
                  <a:txBody>
                    <a:bodyPr/>
                    <a:lstStyle/>
                    <a:p>
                      <a:r>
                        <a:rPr lang="en-US" dirty="0"/>
                        <a:t>Medical Doctors</a:t>
                      </a:r>
                    </a:p>
                  </a:txBody>
                  <a:tcPr/>
                </a:tc>
                <a:tc>
                  <a:txBody>
                    <a:bodyPr/>
                    <a:lstStyle/>
                    <a:p>
                      <a:r>
                        <a:rPr lang="en-US" dirty="0"/>
                        <a:t>65%</a:t>
                      </a:r>
                    </a:p>
                  </a:txBody>
                  <a:tcPr/>
                </a:tc>
                <a:extLst>
                  <a:ext uri="{0D108BD9-81ED-4DB2-BD59-A6C34878D82A}">
                    <a16:rowId xmlns:a16="http://schemas.microsoft.com/office/drawing/2014/main" val="4116837306"/>
                  </a:ext>
                </a:extLst>
              </a:tr>
              <a:tr h="333865">
                <a:tc>
                  <a:txBody>
                    <a:bodyPr/>
                    <a:lstStyle/>
                    <a:p>
                      <a:r>
                        <a:rPr lang="en-US" b="0" dirty="0"/>
                        <a:t>Pharmacists</a:t>
                      </a:r>
                    </a:p>
                  </a:txBody>
                  <a:tcPr/>
                </a:tc>
                <a:tc>
                  <a:txBody>
                    <a:bodyPr/>
                    <a:lstStyle/>
                    <a:p>
                      <a:r>
                        <a:rPr lang="en-US" b="0" dirty="0"/>
                        <a:t>64%</a:t>
                      </a:r>
                    </a:p>
                  </a:txBody>
                  <a:tcPr/>
                </a:tc>
                <a:extLst>
                  <a:ext uri="{0D108BD9-81ED-4DB2-BD59-A6C34878D82A}">
                    <a16:rowId xmlns:a16="http://schemas.microsoft.com/office/drawing/2014/main" val="1423696812"/>
                  </a:ext>
                </a:extLst>
              </a:tr>
              <a:tr h="333865">
                <a:tc>
                  <a:txBody>
                    <a:bodyPr/>
                    <a:lstStyle/>
                    <a:p>
                      <a:r>
                        <a:rPr lang="en-US" dirty="0"/>
                        <a:t>Dentists</a:t>
                      </a:r>
                    </a:p>
                  </a:txBody>
                  <a:tcPr/>
                </a:tc>
                <a:tc>
                  <a:txBody>
                    <a:bodyPr/>
                    <a:lstStyle/>
                    <a:p>
                      <a:r>
                        <a:rPr lang="en-US" dirty="0"/>
                        <a:t>61%</a:t>
                      </a:r>
                    </a:p>
                  </a:txBody>
                  <a:tcPr/>
                </a:tc>
                <a:extLst>
                  <a:ext uri="{0D108BD9-81ED-4DB2-BD59-A6C34878D82A}">
                    <a16:rowId xmlns:a16="http://schemas.microsoft.com/office/drawing/2014/main" val="312432824"/>
                  </a:ext>
                </a:extLst>
              </a:tr>
            </a:tbl>
          </a:graphicData>
        </a:graphic>
      </p:graphicFrame>
      <p:sp>
        <p:nvSpPr>
          <p:cNvPr id="6" name="Title 5">
            <a:extLst>
              <a:ext uri="{FF2B5EF4-FFF2-40B4-BE49-F238E27FC236}">
                <a16:creationId xmlns:a16="http://schemas.microsoft.com/office/drawing/2014/main" id="{CD12D8CB-DD8D-4846-83CA-3FA04F1AAC47}"/>
              </a:ext>
            </a:extLst>
          </p:cNvPr>
          <p:cNvSpPr>
            <a:spLocks noGrp="1"/>
          </p:cNvSpPr>
          <p:nvPr>
            <p:ph type="title"/>
          </p:nvPr>
        </p:nvSpPr>
        <p:spPr>
          <a:xfrm>
            <a:off x="661888" y="851441"/>
            <a:ext cx="8229600" cy="1143000"/>
          </a:xfrm>
        </p:spPr>
        <p:txBody>
          <a:bodyPr>
            <a:normAutofit fontScale="90000"/>
          </a:bodyPr>
          <a:lstStyle/>
          <a:p>
            <a:r>
              <a:rPr lang="en-US" dirty="0"/>
              <a:t>Public Perception - Ethics</a:t>
            </a:r>
            <a:br>
              <a:rPr lang="en-US" dirty="0"/>
            </a:br>
            <a:br>
              <a:rPr lang="en-US" i="1" dirty="0">
                <a:latin typeface="Calibri" pitchFamily="34" charset="0"/>
              </a:rPr>
            </a:br>
            <a:endParaRPr lang="en-US" dirty="0"/>
          </a:p>
        </p:txBody>
      </p:sp>
      <p:sp>
        <p:nvSpPr>
          <p:cNvPr id="3" name="TextBox 2">
            <a:extLst>
              <a:ext uri="{FF2B5EF4-FFF2-40B4-BE49-F238E27FC236}">
                <a16:creationId xmlns:a16="http://schemas.microsoft.com/office/drawing/2014/main" id="{22ADF8A1-48BB-4C06-BF5C-A96FCE5605FD}"/>
              </a:ext>
            </a:extLst>
          </p:cNvPr>
          <p:cNvSpPr txBox="1"/>
          <p:nvPr/>
        </p:nvSpPr>
        <p:spPr>
          <a:xfrm>
            <a:off x="1559797" y="5586810"/>
            <a:ext cx="6024406" cy="276999"/>
          </a:xfrm>
          <a:prstGeom prst="rect">
            <a:avLst/>
          </a:prstGeom>
          <a:noFill/>
        </p:spPr>
        <p:txBody>
          <a:bodyPr wrap="none" rtlCol="0">
            <a:spAutoFit/>
          </a:bodyPr>
          <a:lstStyle/>
          <a:p>
            <a:r>
              <a:rPr lang="en-US" sz="1200" dirty="0">
                <a:hlinkClick r:id="rId3">
                  <a:extLst>
                    <a:ext uri="{A12FA001-AC4F-418D-AE19-62706E023703}">
                      <ahyp:hlinkClr xmlns:ahyp="http://schemas.microsoft.com/office/drawing/2018/hyperlinkcolor" val="tx"/>
                    </a:ext>
                  </a:extLst>
                </a:hlinkClick>
              </a:rPr>
              <a:t>https://news.gallup.com/poll/274673/nurses-continue-rate-highest-honesty-ethics.aspx</a:t>
            </a:r>
            <a:endParaRPr lang="en-US" sz="1200" dirty="0"/>
          </a:p>
        </p:txBody>
      </p:sp>
      <p:sp>
        <p:nvSpPr>
          <p:cNvPr id="4" name="TextBox 3">
            <a:extLst>
              <a:ext uri="{FF2B5EF4-FFF2-40B4-BE49-F238E27FC236}">
                <a16:creationId xmlns:a16="http://schemas.microsoft.com/office/drawing/2014/main" id="{C6FC6136-AF82-4408-A442-822F87EFA04C}"/>
              </a:ext>
            </a:extLst>
          </p:cNvPr>
          <p:cNvSpPr txBox="1"/>
          <p:nvPr/>
        </p:nvSpPr>
        <p:spPr>
          <a:xfrm>
            <a:off x="1107856" y="4678682"/>
            <a:ext cx="7337663" cy="877163"/>
          </a:xfrm>
          <a:prstGeom prst="rect">
            <a:avLst/>
          </a:prstGeom>
          <a:noFill/>
        </p:spPr>
        <p:txBody>
          <a:bodyPr wrap="square" rtlCol="0">
            <a:spAutoFit/>
          </a:bodyPr>
          <a:lstStyle/>
          <a:p>
            <a:r>
              <a:rPr lang="en-US" sz="1700" dirty="0"/>
              <a:t>“The only nonmedical profession that Americans now hold in a similar level of esteem is </a:t>
            </a:r>
            <a:r>
              <a:rPr lang="en-US" sz="1700" b="1" u="sng" dirty="0"/>
              <a:t>engineers</a:t>
            </a:r>
            <a:r>
              <a:rPr lang="en-US" sz="1700" dirty="0"/>
              <a:t>, with 66% saying individuals in this field have high levels of honesty and ethics.”</a:t>
            </a:r>
          </a:p>
        </p:txBody>
      </p:sp>
      <p:sp>
        <p:nvSpPr>
          <p:cNvPr id="7" name="Title 5">
            <a:extLst>
              <a:ext uri="{FF2B5EF4-FFF2-40B4-BE49-F238E27FC236}">
                <a16:creationId xmlns:a16="http://schemas.microsoft.com/office/drawing/2014/main" id="{623EC063-3196-4564-A5CB-27D6AEC61155}"/>
              </a:ext>
            </a:extLst>
          </p:cNvPr>
          <p:cNvSpPr txBox="1">
            <a:spLocks/>
          </p:cNvSpPr>
          <p:nvPr/>
        </p:nvSpPr>
        <p:spPr bwMode="gray">
          <a:xfrm>
            <a:off x="457200" y="1548538"/>
            <a:ext cx="8229600" cy="1143000"/>
          </a:xfrm>
          <a:prstGeom prst="rect">
            <a:avLst/>
          </a:prstGeom>
        </p:spPr>
        <p:txBody>
          <a:bodyPr vert="horz" lIns="91440" tIns="45720" rIns="91440" bIns="45720" rtlCol="0" anchor="ctr">
            <a:normAutofit fontScale="82500" lnSpcReduction="20000"/>
          </a:bodyPr>
          <a:lst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br>
              <a:rPr lang="en-US" dirty="0">
                <a:solidFill>
                  <a:schemeClr val="tx1"/>
                </a:solidFill>
              </a:rPr>
            </a:br>
            <a:r>
              <a:rPr lang="en-US" sz="2000" i="1" dirty="0">
                <a:solidFill>
                  <a:schemeClr val="tx1"/>
                </a:solidFill>
                <a:latin typeface="Calibri" pitchFamily="34" charset="0"/>
              </a:rPr>
              <a:t>Please tell me how you would rate the </a:t>
            </a:r>
            <a:r>
              <a:rPr lang="en-US" sz="2000" i="1" u="sng" dirty="0">
                <a:solidFill>
                  <a:schemeClr val="tx1"/>
                </a:solidFill>
                <a:latin typeface="Calibri" pitchFamily="34" charset="0"/>
              </a:rPr>
              <a:t>honesty and ethical standards </a:t>
            </a:r>
            <a:r>
              <a:rPr lang="en-US" sz="2000" i="1" dirty="0">
                <a:solidFill>
                  <a:schemeClr val="tx1"/>
                </a:solidFill>
                <a:latin typeface="Calibri" pitchFamily="34" charset="0"/>
              </a:rPr>
              <a:t>of people in these different fields -- very high, high, average, low or very low?  (Gallup 2019)</a:t>
            </a:r>
            <a:br>
              <a:rPr lang="en-US" i="1" dirty="0">
                <a:solidFill>
                  <a:schemeClr val="tx1"/>
                </a:solidFill>
                <a:latin typeface="Calibri" pitchFamily="34" charset="0"/>
              </a:rPr>
            </a:br>
            <a:endParaRPr lang="en-US" dirty="0">
              <a:solidFill>
                <a:schemeClr val="tx1"/>
              </a:solidFill>
            </a:endParaRPr>
          </a:p>
        </p:txBody>
      </p:sp>
    </p:spTree>
    <p:extLst>
      <p:ext uri="{BB962C8B-B14F-4D97-AF65-F5344CB8AC3E}">
        <p14:creationId xmlns:p14="http://schemas.microsoft.com/office/powerpoint/2010/main" val="4219645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2A9C838-71AD-4EC0-BD9F-2CA1AEE5D483}"/>
              </a:ext>
            </a:extLst>
          </p:cNvPr>
          <p:cNvSpPr/>
          <p:nvPr/>
        </p:nvSpPr>
        <p:spPr>
          <a:xfrm>
            <a:off x="1026942" y="4658163"/>
            <a:ext cx="1899138" cy="7719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Education</a:t>
            </a:r>
          </a:p>
        </p:txBody>
      </p:sp>
      <p:sp>
        <p:nvSpPr>
          <p:cNvPr id="7" name="Rectangle: Rounded Corners 6">
            <a:extLst>
              <a:ext uri="{FF2B5EF4-FFF2-40B4-BE49-F238E27FC236}">
                <a16:creationId xmlns:a16="http://schemas.microsoft.com/office/drawing/2014/main" id="{3E03C53E-4D1F-4635-AA9B-B78BD2613ED1}"/>
              </a:ext>
            </a:extLst>
          </p:cNvPr>
          <p:cNvSpPr/>
          <p:nvPr/>
        </p:nvSpPr>
        <p:spPr>
          <a:xfrm>
            <a:off x="3546231" y="4658163"/>
            <a:ext cx="1899138" cy="7719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Experience</a:t>
            </a:r>
          </a:p>
        </p:txBody>
      </p:sp>
      <p:sp>
        <p:nvSpPr>
          <p:cNvPr id="8" name="Rectangle: Rounded Corners 7">
            <a:extLst>
              <a:ext uri="{FF2B5EF4-FFF2-40B4-BE49-F238E27FC236}">
                <a16:creationId xmlns:a16="http://schemas.microsoft.com/office/drawing/2014/main" id="{F2460F33-C8F8-4760-8715-92B88FF2F2AD}"/>
              </a:ext>
            </a:extLst>
          </p:cNvPr>
          <p:cNvSpPr/>
          <p:nvPr/>
        </p:nvSpPr>
        <p:spPr>
          <a:xfrm>
            <a:off x="6065520" y="4658163"/>
            <a:ext cx="1899138" cy="7719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Exams</a:t>
            </a:r>
          </a:p>
        </p:txBody>
      </p:sp>
      <p:sp>
        <p:nvSpPr>
          <p:cNvPr id="9" name="Rectangle: Rounded Corners 8">
            <a:extLst>
              <a:ext uri="{FF2B5EF4-FFF2-40B4-BE49-F238E27FC236}">
                <a16:creationId xmlns:a16="http://schemas.microsoft.com/office/drawing/2014/main" id="{466793CF-5290-4E2E-927C-C1536047ABD3}"/>
              </a:ext>
            </a:extLst>
          </p:cNvPr>
          <p:cNvSpPr/>
          <p:nvPr/>
        </p:nvSpPr>
        <p:spPr>
          <a:xfrm>
            <a:off x="1026942" y="3144564"/>
            <a:ext cx="6937716" cy="6576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Professional Licensure</a:t>
            </a:r>
          </a:p>
        </p:txBody>
      </p:sp>
      <p:sp>
        <p:nvSpPr>
          <p:cNvPr id="10" name="Rectangle: Rounded Corners 9">
            <a:extLst>
              <a:ext uri="{FF2B5EF4-FFF2-40B4-BE49-F238E27FC236}">
                <a16:creationId xmlns:a16="http://schemas.microsoft.com/office/drawing/2014/main" id="{FBBD2B76-FA5C-4633-A6FE-08D2FAE1D9FB}"/>
              </a:ext>
            </a:extLst>
          </p:cNvPr>
          <p:cNvSpPr/>
          <p:nvPr/>
        </p:nvSpPr>
        <p:spPr>
          <a:xfrm>
            <a:off x="1026942" y="3905540"/>
            <a:ext cx="6937716" cy="657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Ethics</a:t>
            </a:r>
          </a:p>
        </p:txBody>
      </p:sp>
      <p:sp>
        <p:nvSpPr>
          <p:cNvPr id="12" name="Arrow: Up 11">
            <a:extLst>
              <a:ext uri="{FF2B5EF4-FFF2-40B4-BE49-F238E27FC236}">
                <a16:creationId xmlns:a16="http://schemas.microsoft.com/office/drawing/2014/main" id="{82A7F22F-D7D7-49BC-B05B-0B9D1A14BF88}"/>
              </a:ext>
            </a:extLst>
          </p:cNvPr>
          <p:cNvSpPr/>
          <p:nvPr/>
        </p:nvSpPr>
        <p:spPr>
          <a:xfrm>
            <a:off x="1026942" y="1753182"/>
            <a:ext cx="6937716" cy="127840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Professional Practice and Responsibility</a:t>
            </a:r>
          </a:p>
        </p:txBody>
      </p:sp>
      <p:sp>
        <p:nvSpPr>
          <p:cNvPr id="13" name="Rectangle: Rounded Corners 12">
            <a:extLst>
              <a:ext uri="{FF2B5EF4-FFF2-40B4-BE49-F238E27FC236}">
                <a16:creationId xmlns:a16="http://schemas.microsoft.com/office/drawing/2014/main" id="{005AAE41-66C2-4AD7-8B77-9042526B7CA0}"/>
              </a:ext>
            </a:extLst>
          </p:cNvPr>
          <p:cNvSpPr/>
          <p:nvPr/>
        </p:nvSpPr>
        <p:spPr>
          <a:xfrm>
            <a:off x="1026942" y="714810"/>
            <a:ext cx="6937716" cy="934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Protection of Public Health, Safety, Welfare</a:t>
            </a:r>
          </a:p>
        </p:txBody>
      </p:sp>
    </p:spTree>
    <p:extLst>
      <p:ext uri="{BB962C8B-B14F-4D97-AF65-F5344CB8AC3E}">
        <p14:creationId xmlns:p14="http://schemas.microsoft.com/office/powerpoint/2010/main" val="364998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1DD029FC-684F-483A-A8BD-1F092BFFB7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9144000" cy="6867027"/>
            <a:chOff x="0" y="-2373"/>
            <a:chExt cx="12192000" cy="6867027"/>
          </a:xfrm>
        </p:grpSpPr>
        <p:sp>
          <p:nvSpPr>
            <p:cNvPr id="41" name="Rectangle 40">
              <a:extLst>
                <a:ext uri="{FF2B5EF4-FFF2-40B4-BE49-F238E27FC236}">
                  <a16:creationId xmlns:a16="http://schemas.microsoft.com/office/drawing/2014/main" id="{EF3C96DD-C9B2-4B53-AEC5-8CB276D3C7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Oval 41">
              <a:extLst>
                <a:ext uri="{FF2B5EF4-FFF2-40B4-BE49-F238E27FC236}">
                  <a16:creationId xmlns:a16="http://schemas.microsoft.com/office/drawing/2014/main" id="{662F19CA-71D7-45F5-9123-CA712C528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3" name="Oval 42">
              <a:extLst>
                <a:ext uri="{FF2B5EF4-FFF2-40B4-BE49-F238E27FC236}">
                  <a16:creationId xmlns:a16="http://schemas.microsoft.com/office/drawing/2014/main" id="{3886C2A0-05BA-4243-B351-00C64563A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4" name="Oval 43">
              <a:extLst>
                <a:ext uri="{FF2B5EF4-FFF2-40B4-BE49-F238E27FC236}">
                  <a16:creationId xmlns:a16="http://schemas.microsoft.com/office/drawing/2014/main" id="{CC87CEB4-8F81-455D-A076-159940550D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5" name="Oval 44">
              <a:extLst>
                <a:ext uri="{FF2B5EF4-FFF2-40B4-BE49-F238E27FC236}">
                  <a16:creationId xmlns:a16="http://schemas.microsoft.com/office/drawing/2014/main" id="{BC9FC7F0-1AE4-4459-B8F2-219D7598B9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6" name="Oval 45">
              <a:extLst>
                <a:ext uri="{FF2B5EF4-FFF2-40B4-BE49-F238E27FC236}">
                  <a16:creationId xmlns:a16="http://schemas.microsoft.com/office/drawing/2014/main" id="{DD48B9DA-44B2-4334-96CF-D089EFEC9A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7" name="Freeform 5">
              <a:extLst>
                <a:ext uri="{FF2B5EF4-FFF2-40B4-BE49-F238E27FC236}">
                  <a16:creationId xmlns:a16="http://schemas.microsoft.com/office/drawing/2014/main" id="{79089964-B99F-487E-840E-FD3D7E88C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8" name="Freeform 5">
              <a:extLst>
                <a:ext uri="{FF2B5EF4-FFF2-40B4-BE49-F238E27FC236}">
                  <a16:creationId xmlns:a16="http://schemas.microsoft.com/office/drawing/2014/main" id="{EC4611E9-9EAD-44EF-967C-9F3F3066D0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49" name="Freeform 5">
              <a:extLst>
                <a:ext uri="{FF2B5EF4-FFF2-40B4-BE49-F238E27FC236}">
                  <a16:creationId xmlns:a16="http://schemas.microsoft.com/office/drawing/2014/main" id="{5916A076-E219-44E3-8EB5-1C04EFCD17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51" name="Rectangle 50">
            <a:extLst>
              <a:ext uri="{FF2B5EF4-FFF2-40B4-BE49-F238E27FC236}">
                <a16:creationId xmlns:a16="http://schemas.microsoft.com/office/drawing/2014/main" id="{D764F0A0-D07C-4159-9427-D25058257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53" name="Group 52">
            <a:extLst>
              <a:ext uri="{FF2B5EF4-FFF2-40B4-BE49-F238E27FC236}">
                <a16:creationId xmlns:a16="http://schemas.microsoft.com/office/drawing/2014/main" id="{5E47C794-DD90-4D91-829F-2F92D74D4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54" name="Rectangle 53">
              <a:extLst>
                <a:ext uri="{FF2B5EF4-FFF2-40B4-BE49-F238E27FC236}">
                  <a16:creationId xmlns:a16="http://schemas.microsoft.com/office/drawing/2014/main" id="{A9A91F91-27C6-4301-95BB-38D75819E4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5" name="Oval 54">
              <a:extLst>
                <a:ext uri="{FF2B5EF4-FFF2-40B4-BE49-F238E27FC236}">
                  <a16:creationId xmlns:a16="http://schemas.microsoft.com/office/drawing/2014/main" id="{A146DDC2-5A93-4B50-B8F4-B5311F9EC5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6" name="Oval 55">
              <a:extLst>
                <a:ext uri="{FF2B5EF4-FFF2-40B4-BE49-F238E27FC236}">
                  <a16:creationId xmlns:a16="http://schemas.microsoft.com/office/drawing/2014/main" id="{19AA3227-4C96-4188-B279-CBD4D28FA0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7" name="Rectangle 56">
              <a:extLst>
                <a:ext uri="{FF2B5EF4-FFF2-40B4-BE49-F238E27FC236}">
                  <a16:creationId xmlns:a16="http://schemas.microsoft.com/office/drawing/2014/main" id="{63943AC8-1C36-402E-9CF9-236EC89947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58" name="Freeform 5">
              <a:extLst>
                <a:ext uri="{FF2B5EF4-FFF2-40B4-BE49-F238E27FC236}">
                  <a16:creationId xmlns:a16="http://schemas.microsoft.com/office/drawing/2014/main" id="{107455A9-9423-4813-B4F5-5987FC507E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5523852" y="18006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59" name="Freeform 5">
              <a:extLst>
                <a:ext uri="{FF2B5EF4-FFF2-40B4-BE49-F238E27FC236}">
                  <a16:creationId xmlns:a16="http://schemas.microsoft.com/office/drawing/2014/main" id="{553DE0C0-A442-421A-BC88-7C91FBC0D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4612744" y="27763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60" name="Freeform 5">
              <a:extLst>
                <a:ext uri="{FF2B5EF4-FFF2-40B4-BE49-F238E27FC236}">
                  <a16:creationId xmlns:a16="http://schemas.microsoft.com/office/drawing/2014/main" id="{0D557BDA-150C-4379-BDD2-E2131259005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 name="Title 2">
            <a:extLst>
              <a:ext uri="{FF2B5EF4-FFF2-40B4-BE49-F238E27FC236}">
                <a16:creationId xmlns:a16="http://schemas.microsoft.com/office/drawing/2014/main" id="{36BB10F5-9630-49EC-8748-BEBB25931FAF}"/>
              </a:ext>
            </a:extLst>
          </p:cNvPr>
          <p:cNvSpPr>
            <a:spLocks noGrp="1"/>
          </p:cNvSpPr>
          <p:nvPr>
            <p:ph type="title"/>
          </p:nvPr>
        </p:nvSpPr>
        <p:spPr>
          <a:xfrm>
            <a:off x="479323" y="629265"/>
            <a:ext cx="4819185" cy="1622322"/>
          </a:xfrm>
        </p:spPr>
        <p:txBody>
          <a:bodyPr vert="horz" lIns="91440" tIns="45720" rIns="91440" bIns="45720" rtlCol="0" anchor="ctr">
            <a:normAutofit/>
          </a:bodyPr>
          <a:lstStyle/>
          <a:p>
            <a:r>
              <a:rPr lang="en-US" sz="3600" dirty="0"/>
              <a:t>Presenter</a:t>
            </a:r>
          </a:p>
        </p:txBody>
      </p:sp>
      <p:sp>
        <p:nvSpPr>
          <p:cNvPr id="2" name="Content Placeholder 1">
            <a:extLst>
              <a:ext uri="{FF2B5EF4-FFF2-40B4-BE49-F238E27FC236}">
                <a16:creationId xmlns:a16="http://schemas.microsoft.com/office/drawing/2014/main" id="{9ECB1A2D-E99C-47DF-82CB-9DB593798724}"/>
              </a:ext>
            </a:extLst>
          </p:cNvPr>
          <p:cNvSpPr>
            <a:spLocks noGrp="1"/>
          </p:cNvSpPr>
          <p:nvPr>
            <p:ph idx="1"/>
          </p:nvPr>
        </p:nvSpPr>
        <p:spPr>
          <a:xfrm>
            <a:off x="479323" y="2418735"/>
            <a:ext cx="4842577" cy="3811740"/>
          </a:xfrm>
        </p:spPr>
        <p:txBody>
          <a:bodyPr vert="horz" lIns="91440" tIns="45720" rIns="91440" bIns="45720" rtlCol="0" anchor="ctr">
            <a:normAutofit/>
          </a:bodyPr>
          <a:lstStyle/>
          <a:p>
            <a:r>
              <a:rPr lang="en-US" sz="2400" dirty="0">
                <a:solidFill>
                  <a:schemeClr val="bg1"/>
                </a:solidFill>
              </a:rPr>
              <a:t>Rick Strong, P.E.</a:t>
            </a:r>
          </a:p>
          <a:p>
            <a:endParaRPr lang="en-US" dirty="0">
              <a:solidFill>
                <a:schemeClr val="bg1"/>
              </a:solidFill>
            </a:endParaRPr>
          </a:p>
          <a:p>
            <a:r>
              <a:rPr lang="en-US" dirty="0">
                <a:solidFill>
                  <a:schemeClr val="bg1"/>
                </a:solidFill>
              </a:rPr>
              <a:t>Director of Licensing &amp; Registration</a:t>
            </a:r>
          </a:p>
          <a:p>
            <a:endParaRPr lang="en-US" dirty="0">
              <a:solidFill>
                <a:schemeClr val="bg1"/>
              </a:solidFill>
            </a:endParaRPr>
          </a:p>
          <a:p>
            <a:r>
              <a:rPr lang="en-US" u="sng" dirty="0">
                <a:solidFill>
                  <a:schemeClr val="bg1"/>
                </a:solidFill>
              </a:rPr>
              <a:t>Rick.Strong@pels.texas.gov</a:t>
            </a:r>
            <a:r>
              <a:rPr lang="en-US" dirty="0">
                <a:solidFill>
                  <a:schemeClr val="bg1"/>
                </a:solidFill>
              </a:rPr>
              <a:t> </a:t>
            </a:r>
          </a:p>
          <a:p>
            <a:endParaRPr lang="en-US" dirty="0">
              <a:solidFill>
                <a:schemeClr val="bg1"/>
              </a:solidFill>
            </a:endParaRPr>
          </a:p>
          <a:p>
            <a:endParaRPr lang="en-US" dirty="0">
              <a:solidFill>
                <a:schemeClr val="bg1"/>
              </a:solidFill>
            </a:endParaRPr>
          </a:p>
        </p:txBody>
      </p:sp>
      <p:pic>
        <p:nvPicPr>
          <p:cNvPr id="35" name="Picture 2">
            <a:extLst>
              <a:ext uri="{FF2B5EF4-FFF2-40B4-BE49-F238E27FC236}">
                <a16:creationId xmlns:a16="http://schemas.microsoft.com/office/drawing/2014/main" id="{1C415250-1C8E-4442-8613-04682C319DC9}"/>
              </a:ext>
            </a:extLst>
          </p:cNvPr>
          <p:cNvPicPr>
            <a:picLocks noChangeAspect="1" noChangeArrowheads="1"/>
          </p:cNvPicPr>
          <p:nvPr/>
        </p:nvPicPr>
        <p:blipFill>
          <a:blip r:embed="rId3"/>
          <a:stretch>
            <a:fillRect/>
          </a:stretch>
        </p:blipFill>
        <p:spPr bwMode="auto">
          <a:xfrm>
            <a:off x="5644746" y="1293369"/>
            <a:ext cx="3012912" cy="428884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Rectangle 61">
            <a:extLst>
              <a:ext uri="{FF2B5EF4-FFF2-40B4-BE49-F238E27FC236}">
                <a16:creationId xmlns:a16="http://schemas.microsoft.com/office/drawing/2014/main" id="{190D4F95-AC40-4C7F-8794-DF2B6F7500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62949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1"/>
          <p:cNvSpPr>
            <a:spLocks noGrp="1"/>
          </p:cNvSpPr>
          <p:nvPr>
            <p:ph idx="1"/>
          </p:nvPr>
        </p:nvSpPr>
        <p:spPr>
          <a:xfrm>
            <a:off x="457200" y="2158729"/>
            <a:ext cx="8229600" cy="3553653"/>
          </a:xfrm>
        </p:spPr>
        <p:txBody>
          <a:bodyPr>
            <a:normAutofit lnSpcReduction="10000"/>
          </a:bodyPr>
          <a:lstStyle/>
          <a:p>
            <a:r>
              <a:rPr lang="en-US" sz="2400" dirty="0"/>
              <a:t>Competence is gained by Education and Experience; Measured by FE and PE examinations</a:t>
            </a:r>
          </a:p>
          <a:p>
            <a:r>
              <a:rPr lang="en-US" sz="2400" dirty="0"/>
              <a:t>Texas uses nationally accepted standards, but considers each application independently.</a:t>
            </a:r>
          </a:p>
          <a:p>
            <a:r>
              <a:rPr lang="en-US" sz="2400" dirty="0"/>
              <a:t>Texas does not license by discipline, but Professional Engineers must not practice outside of their competence. </a:t>
            </a:r>
          </a:p>
          <a:p>
            <a:pPr lvl="1"/>
            <a:r>
              <a:rPr lang="en-US" sz="2000" dirty="0">
                <a:cs typeface="Times New Roman" panose="02020603050405020304" pitchFamily="18" charset="0"/>
              </a:rPr>
              <a:t>§137.59(a) Engineers shall practice only in their areas of competence. </a:t>
            </a:r>
          </a:p>
          <a:p>
            <a:endParaRPr lang="en-US" sz="2400" dirty="0"/>
          </a:p>
          <a:p>
            <a:pPr marL="0" indent="0">
              <a:buNone/>
            </a:pPr>
            <a:endParaRPr lang="en-US" sz="2400" dirty="0"/>
          </a:p>
        </p:txBody>
      </p:sp>
      <p:sp>
        <p:nvSpPr>
          <p:cNvPr id="16386" name="Title 1"/>
          <p:cNvSpPr>
            <a:spLocks noGrp="1"/>
          </p:cNvSpPr>
          <p:nvPr>
            <p:ph type="title"/>
          </p:nvPr>
        </p:nvSpPr>
        <p:spPr>
          <a:xfrm>
            <a:off x="489610" y="402727"/>
            <a:ext cx="8229600" cy="1143000"/>
          </a:xfrm>
        </p:spPr>
        <p:txBody>
          <a:bodyPr/>
          <a:lstStyle/>
          <a:p>
            <a:r>
              <a:rPr lang="en-US" sz="2800" dirty="0"/>
              <a:t>Professional Responsibility: Competence</a:t>
            </a:r>
          </a:p>
        </p:txBody>
      </p:sp>
    </p:spTree>
    <p:extLst>
      <p:ext uri="{BB962C8B-B14F-4D97-AF65-F5344CB8AC3E}">
        <p14:creationId xmlns:p14="http://schemas.microsoft.com/office/powerpoint/2010/main" val="39563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1"/>
          <p:cNvSpPr>
            <a:spLocks noGrp="1"/>
          </p:cNvSpPr>
          <p:nvPr>
            <p:ph idx="1"/>
          </p:nvPr>
        </p:nvSpPr>
        <p:spPr>
          <a:xfrm>
            <a:off x="489610" y="2052686"/>
            <a:ext cx="8229600" cy="3553653"/>
          </a:xfrm>
        </p:spPr>
        <p:txBody>
          <a:bodyPr>
            <a:normAutofit fontScale="92500" lnSpcReduction="20000"/>
          </a:bodyPr>
          <a:lstStyle/>
          <a:p>
            <a:r>
              <a:rPr lang="en-US" sz="2600" dirty="0"/>
              <a:t>Protection of Public Health, Safety, Welfare</a:t>
            </a:r>
          </a:p>
          <a:p>
            <a:r>
              <a:rPr lang="en-US" sz="2600" dirty="0"/>
              <a:t>Ethical responsibilities and expectations</a:t>
            </a:r>
          </a:p>
          <a:p>
            <a:pPr lvl="1"/>
            <a:r>
              <a:rPr lang="en-US" sz="2200" dirty="0">
                <a:cs typeface="Times New Roman" panose="02020603050405020304" pitchFamily="18" charset="0"/>
              </a:rPr>
              <a:t>Avoid Conflicts of Interest</a:t>
            </a:r>
          </a:p>
          <a:p>
            <a:pPr lvl="1"/>
            <a:r>
              <a:rPr lang="en-US" sz="2200" dirty="0">
                <a:cs typeface="Times New Roman" panose="02020603050405020304" pitchFamily="18" charset="0"/>
              </a:rPr>
              <a:t>Be a Faithful Agent</a:t>
            </a:r>
          </a:p>
          <a:p>
            <a:pPr lvl="1"/>
            <a:r>
              <a:rPr lang="en-US" sz="2200" dirty="0">
                <a:cs typeface="Times New Roman" panose="02020603050405020304" pitchFamily="18" charset="0"/>
              </a:rPr>
              <a:t>Be prepared to have a dissenting opinion, if necessary</a:t>
            </a:r>
          </a:p>
          <a:p>
            <a:pPr lvl="1"/>
            <a:r>
              <a:rPr lang="en-US" sz="2200" dirty="0">
                <a:cs typeface="Times New Roman" panose="02020603050405020304" pitchFamily="18" charset="0"/>
              </a:rPr>
              <a:t>Obligation to be aware of violations of the Act.</a:t>
            </a:r>
          </a:p>
          <a:p>
            <a:pPr marL="0" indent="0">
              <a:buNone/>
            </a:pPr>
            <a:r>
              <a:rPr lang="en-US" sz="2600" dirty="0"/>
              <a:t>How does this protect the public?</a:t>
            </a:r>
          </a:p>
          <a:p>
            <a:pPr lvl="1"/>
            <a:r>
              <a:rPr lang="en-US" sz="2200" dirty="0">
                <a:cs typeface="Times New Roman" panose="02020603050405020304" pitchFamily="18" charset="0"/>
              </a:rPr>
              <a:t>We are expected to know the right thing to do and to do the right thing in the practice of engineering.</a:t>
            </a:r>
          </a:p>
          <a:p>
            <a:pPr marL="0" indent="0">
              <a:buNone/>
            </a:pPr>
            <a:endParaRPr lang="en-US" sz="2800" dirty="0"/>
          </a:p>
          <a:p>
            <a:endParaRPr lang="en-US" sz="2800" dirty="0"/>
          </a:p>
        </p:txBody>
      </p:sp>
      <p:sp>
        <p:nvSpPr>
          <p:cNvPr id="16386" name="Title 1"/>
          <p:cNvSpPr>
            <a:spLocks noGrp="1"/>
          </p:cNvSpPr>
          <p:nvPr>
            <p:ph type="title"/>
          </p:nvPr>
        </p:nvSpPr>
        <p:spPr>
          <a:xfrm>
            <a:off x="489610" y="403283"/>
            <a:ext cx="8229600" cy="1143000"/>
          </a:xfrm>
        </p:spPr>
        <p:txBody>
          <a:bodyPr/>
          <a:lstStyle/>
          <a:p>
            <a:r>
              <a:rPr lang="en-US" dirty="0"/>
              <a:t>Professional Responsibility:  Ethics</a:t>
            </a:r>
          </a:p>
        </p:txBody>
      </p:sp>
    </p:spTree>
    <p:extLst>
      <p:ext uri="{BB962C8B-B14F-4D97-AF65-F5344CB8AC3E}">
        <p14:creationId xmlns:p14="http://schemas.microsoft.com/office/powerpoint/2010/main" val="2244652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1"/>
          <p:cNvSpPr>
            <a:spLocks noGrp="1"/>
          </p:cNvSpPr>
          <p:nvPr>
            <p:ph idx="1"/>
          </p:nvPr>
        </p:nvSpPr>
        <p:spPr>
          <a:xfrm>
            <a:off x="457200" y="2034842"/>
            <a:ext cx="8229600" cy="3553653"/>
          </a:xfrm>
        </p:spPr>
        <p:txBody>
          <a:bodyPr>
            <a:normAutofit fontScale="92500" lnSpcReduction="10000"/>
          </a:bodyPr>
          <a:lstStyle/>
          <a:p>
            <a:r>
              <a:rPr lang="en-US" sz="2000" dirty="0"/>
              <a:t>Protection of Public Health, Safety, Welfare</a:t>
            </a:r>
          </a:p>
          <a:p>
            <a:r>
              <a:rPr lang="en-US" sz="2000" dirty="0"/>
              <a:t>Communication</a:t>
            </a:r>
          </a:p>
          <a:p>
            <a:pPr lvl="1"/>
            <a:r>
              <a:rPr lang="en-US" sz="1800" dirty="0">
                <a:cs typeface="Times New Roman" panose="02020603050405020304" pitchFamily="18" charset="0"/>
              </a:rPr>
              <a:t>Honesty</a:t>
            </a:r>
          </a:p>
          <a:p>
            <a:pPr lvl="1"/>
            <a:r>
              <a:rPr lang="en-US" sz="1800" dirty="0">
                <a:cs typeface="Times New Roman" panose="02020603050405020304" pitchFamily="18" charset="0"/>
              </a:rPr>
              <a:t>Clarity (not misleading)</a:t>
            </a:r>
          </a:p>
          <a:p>
            <a:pPr lvl="1"/>
            <a:r>
              <a:rPr lang="en-US" sz="1800" dirty="0">
                <a:cs typeface="Times New Roman" panose="02020603050405020304" pitchFamily="18" charset="0"/>
              </a:rPr>
              <a:t>Respectful of all parties</a:t>
            </a:r>
          </a:p>
          <a:p>
            <a:pPr lvl="1"/>
            <a:r>
              <a:rPr lang="en-US" sz="1800" dirty="0">
                <a:cs typeface="Times New Roman" panose="02020603050405020304" pitchFamily="18" charset="0"/>
              </a:rPr>
              <a:t>Maintain Public Trust</a:t>
            </a:r>
          </a:p>
          <a:p>
            <a:pPr lvl="1"/>
            <a:r>
              <a:rPr lang="en-US" sz="1800" dirty="0">
                <a:cs typeface="Times New Roman" panose="02020603050405020304" pitchFamily="18" charset="0"/>
              </a:rPr>
              <a:t>Timely communication with the TBPELS</a:t>
            </a:r>
          </a:p>
          <a:p>
            <a:pPr marL="0" indent="0">
              <a:buNone/>
            </a:pPr>
            <a:r>
              <a:rPr lang="en-US" sz="1900" dirty="0">
                <a:solidFill>
                  <a:srgbClr val="000000"/>
                </a:solidFill>
              </a:rPr>
              <a:t>How does this protect the public?</a:t>
            </a:r>
          </a:p>
          <a:p>
            <a:pPr lvl="1"/>
            <a:r>
              <a:rPr lang="en-US" sz="1700" dirty="0">
                <a:solidFill>
                  <a:srgbClr val="000000"/>
                </a:solidFill>
                <a:cs typeface="Times New Roman" panose="02020603050405020304" pitchFamily="18" charset="0"/>
              </a:rPr>
              <a:t>We are expected to be complete and correct in the practice of engineering.</a:t>
            </a:r>
          </a:p>
          <a:p>
            <a:endParaRPr lang="en-US" sz="2000" dirty="0"/>
          </a:p>
          <a:p>
            <a:endParaRPr lang="en-US" sz="2000" dirty="0"/>
          </a:p>
        </p:txBody>
      </p:sp>
      <p:sp>
        <p:nvSpPr>
          <p:cNvPr id="16386" name="Title 1"/>
          <p:cNvSpPr>
            <a:spLocks noGrp="1"/>
          </p:cNvSpPr>
          <p:nvPr>
            <p:ph type="title"/>
          </p:nvPr>
        </p:nvSpPr>
        <p:spPr>
          <a:xfrm>
            <a:off x="457200" y="407685"/>
            <a:ext cx="8229600" cy="1143000"/>
          </a:xfrm>
        </p:spPr>
        <p:txBody>
          <a:bodyPr/>
          <a:lstStyle/>
          <a:p>
            <a:r>
              <a:rPr lang="en-US" dirty="0"/>
              <a:t>Professionalism</a:t>
            </a:r>
          </a:p>
        </p:txBody>
      </p:sp>
    </p:spTree>
    <p:extLst>
      <p:ext uri="{BB962C8B-B14F-4D97-AF65-F5344CB8AC3E}">
        <p14:creationId xmlns:p14="http://schemas.microsoft.com/office/powerpoint/2010/main" val="3763399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571500" y="2393271"/>
            <a:ext cx="8001000" cy="3927475"/>
          </a:xfrm>
        </p:spPr>
        <p:txBody>
          <a:bodyPr vert="horz" wrap="square" lIns="92075" tIns="46038" rIns="92075" bIns="46038" numCol="1" anchor="t" anchorCtr="0" compatLnSpc="1">
            <a:prstTxWarp prst="textNoShape">
              <a:avLst/>
            </a:prstTxWarp>
          </a:bodyPr>
          <a:lstStyle/>
          <a:p>
            <a:pPr marL="342900" lvl="1" indent="-342900">
              <a:lnSpc>
                <a:spcPct val="90000"/>
              </a:lnSpc>
            </a:pPr>
            <a:r>
              <a:rPr lang="en-US" sz="2000" dirty="0">
                <a:solidFill>
                  <a:schemeClr val="tx1"/>
                </a:solidFill>
                <a:cs typeface="Times New Roman" panose="02020603050405020304" pitchFamily="18" charset="0"/>
              </a:rPr>
              <a:t>As a licensed or registered professional, you have:</a:t>
            </a:r>
          </a:p>
          <a:p>
            <a:pPr marL="617220" lvl="2" indent="-342900">
              <a:lnSpc>
                <a:spcPct val="90000"/>
              </a:lnSpc>
            </a:pPr>
            <a:r>
              <a:rPr lang="en-US" sz="1800" dirty="0">
                <a:solidFill>
                  <a:schemeClr val="tx1"/>
                </a:solidFill>
                <a:cs typeface="Times New Roman" panose="02020603050405020304" pitchFamily="18" charset="0"/>
              </a:rPr>
              <a:t>A wide range of actions</a:t>
            </a:r>
          </a:p>
          <a:p>
            <a:pPr marL="617220" lvl="2" indent="-342900">
              <a:lnSpc>
                <a:spcPct val="90000"/>
              </a:lnSpc>
            </a:pPr>
            <a:r>
              <a:rPr lang="en-US" sz="1800" dirty="0">
                <a:solidFill>
                  <a:schemeClr val="tx1"/>
                </a:solidFill>
                <a:cs typeface="Times New Roman" panose="02020603050405020304" pitchFamily="18" charset="0"/>
              </a:rPr>
              <a:t>A wide range of options</a:t>
            </a:r>
          </a:p>
          <a:p>
            <a:pPr marL="617220" lvl="2" indent="-342900">
              <a:lnSpc>
                <a:spcPct val="90000"/>
              </a:lnSpc>
            </a:pPr>
            <a:r>
              <a:rPr lang="en-US" sz="1800" dirty="0">
                <a:solidFill>
                  <a:schemeClr val="tx1"/>
                </a:solidFill>
                <a:cs typeface="Times New Roman" panose="02020603050405020304" pitchFamily="18" charset="0"/>
              </a:rPr>
              <a:t>Legal Obligations</a:t>
            </a:r>
          </a:p>
          <a:p>
            <a:pPr marL="617220" lvl="2" indent="-342900">
              <a:lnSpc>
                <a:spcPct val="90000"/>
              </a:lnSpc>
            </a:pPr>
            <a:r>
              <a:rPr lang="en-US" sz="1800" dirty="0">
                <a:solidFill>
                  <a:schemeClr val="tx1"/>
                </a:solidFill>
                <a:cs typeface="Times New Roman" panose="02020603050405020304" pitchFamily="18" charset="0"/>
              </a:rPr>
              <a:t>Ethical Obligations</a:t>
            </a:r>
          </a:p>
          <a:p>
            <a:pPr marL="617220" lvl="2" indent="-342900">
              <a:lnSpc>
                <a:spcPct val="90000"/>
              </a:lnSpc>
            </a:pPr>
            <a:r>
              <a:rPr lang="en-US" sz="1800" dirty="0">
                <a:solidFill>
                  <a:schemeClr val="tx1"/>
                </a:solidFill>
                <a:cs typeface="Times New Roman" panose="02020603050405020304" pitchFamily="18" charset="0"/>
              </a:rPr>
              <a:t>To protect the health, safety, and welfare of the public</a:t>
            </a:r>
          </a:p>
          <a:p>
            <a:pPr marL="617220" lvl="2" indent="-342900">
              <a:lnSpc>
                <a:spcPct val="90000"/>
              </a:lnSpc>
            </a:pPr>
            <a:endParaRPr lang="en-US" sz="1800" dirty="0">
              <a:solidFill>
                <a:schemeClr val="tx1"/>
              </a:solidFill>
              <a:cs typeface="Times New Roman" panose="02020603050405020304" pitchFamily="18" charset="0"/>
            </a:endParaRPr>
          </a:p>
          <a:p>
            <a:pPr marL="617220" lvl="2" indent="-342900">
              <a:lnSpc>
                <a:spcPct val="90000"/>
              </a:lnSpc>
            </a:pPr>
            <a:r>
              <a:rPr lang="en-US" sz="1800" b="1" dirty="0">
                <a:solidFill>
                  <a:schemeClr val="tx1"/>
                </a:solidFill>
                <a:cs typeface="Times New Roman" panose="02020603050405020304" pitchFamily="18" charset="0"/>
              </a:rPr>
              <a:t>Professional Responsibility</a:t>
            </a:r>
          </a:p>
          <a:p>
            <a:pPr marL="617220" lvl="2" indent="-342900">
              <a:lnSpc>
                <a:spcPct val="90000"/>
              </a:lnSpc>
            </a:pPr>
            <a:endParaRPr lang="en-US" sz="1800" dirty="0">
              <a:solidFill>
                <a:schemeClr val="tx1"/>
              </a:solidFill>
              <a:cs typeface="Times New Roman" panose="02020603050405020304" pitchFamily="18" charset="0"/>
            </a:endParaRPr>
          </a:p>
          <a:p>
            <a:pPr marL="617220" lvl="2" indent="-342900">
              <a:lnSpc>
                <a:spcPct val="90000"/>
              </a:lnSpc>
            </a:pPr>
            <a:endParaRPr lang="en-US" sz="1800" dirty="0">
              <a:solidFill>
                <a:schemeClr val="tx1"/>
              </a:solidFill>
              <a:cs typeface="Times New Roman" panose="02020603050405020304" pitchFamily="18" charset="0"/>
            </a:endParaRPr>
          </a:p>
          <a:p>
            <a:pPr marL="342900" lvl="1" indent="-342900">
              <a:lnSpc>
                <a:spcPct val="90000"/>
              </a:lnSpc>
            </a:pPr>
            <a:endParaRPr lang="en-US" sz="2000" dirty="0">
              <a:solidFill>
                <a:schemeClr val="tx1"/>
              </a:solidFill>
              <a:cs typeface="Times New Roman" panose="02020603050405020304" pitchFamily="18" charset="0"/>
            </a:endParaRPr>
          </a:p>
          <a:p>
            <a:pPr marL="400050" lvl="2" indent="0">
              <a:lnSpc>
                <a:spcPct val="90000"/>
              </a:lnSpc>
              <a:buNone/>
            </a:pPr>
            <a:endParaRPr lang="en-US" dirty="0">
              <a:latin typeface="Times New Roman" panose="02020603050405020304" pitchFamily="18" charset="0"/>
              <a:cs typeface="Times New Roman" panose="02020603050405020304" pitchFamily="18" charset="0"/>
            </a:endParaRPr>
          </a:p>
          <a:p>
            <a:pPr marL="342900" lvl="1" indent="-342900">
              <a:lnSpc>
                <a:spcPct val="90000"/>
              </a:lnSpc>
              <a:buFontTx/>
              <a:buChar char="•"/>
            </a:pPr>
            <a:endParaRPr lang="en-US" dirty="0">
              <a:latin typeface="Times New Roman" panose="02020603050405020304" pitchFamily="18" charset="0"/>
              <a:cs typeface="Times New Roman" panose="02020603050405020304" pitchFamily="18" charset="0"/>
            </a:endParaRPr>
          </a:p>
          <a:p>
            <a:pPr marL="342900" lvl="1" indent="-342900" eaLnBrk="1" hangingPunct="1">
              <a:lnSpc>
                <a:spcPct val="90000"/>
              </a:lnSpc>
              <a:buNone/>
            </a:pPr>
            <a:endParaRPr lang="en-US" dirty="0">
              <a:latin typeface="Times New Roman" panose="02020603050405020304" pitchFamily="18" charset="0"/>
              <a:cs typeface="Times New Roman" panose="02020603050405020304" pitchFamily="18" charset="0"/>
            </a:endParaRPr>
          </a:p>
        </p:txBody>
      </p:sp>
      <p:sp>
        <p:nvSpPr>
          <p:cNvPr id="23554" name="Rectangle 2"/>
          <p:cNvSpPr>
            <a:spLocks noGrp="1" noChangeArrowheads="1"/>
          </p:cNvSpPr>
          <p:nvPr>
            <p:ph type="title"/>
          </p:nvPr>
        </p:nvSpPr>
        <p:spPr>
          <a:xfrm>
            <a:off x="571500" y="234659"/>
            <a:ext cx="8229600" cy="990600"/>
          </a:xfrm>
        </p:spPr>
        <p:txBody>
          <a:bodyPr vert="horz" wrap="square" lIns="92075" tIns="46038" rIns="92075" bIns="46038" numCol="1" anchor="b" anchorCtr="0" compatLnSpc="1">
            <a:prstTxWarp prst="textNoShape">
              <a:avLst/>
            </a:prstTxWarp>
          </a:bodyPr>
          <a:lstStyle/>
          <a:p>
            <a:pPr eaLnBrk="1" hangingPunct="1"/>
            <a:r>
              <a:rPr lang="en-US" dirty="0"/>
              <a:t>Professional Responsibility</a:t>
            </a:r>
          </a:p>
        </p:txBody>
      </p:sp>
    </p:spTree>
    <p:extLst>
      <p:ext uri="{BB962C8B-B14F-4D97-AF65-F5344CB8AC3E}">
        <p14:creationId xmlns:p14="http://schemas.microsoft.com/office/powerpoint/2010/main" val="402400100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571500" y="1858699"/>
            <a:ext cx="8001000" cy="3927475"/>
          </a:xfrm>
        </p:spPr>
        <p:txBody>
          <a:bodyPr vert="horz" wrap="square" lIns="92075" tIns="46038" rIns="92075" bIns="46038" numCol="1" anchor="t" anchorCtr="0" compatLnSpc="1">
            <a:prstTxWarp prst="textNoShape">
              <a:avLst/>
            </a:prstTxWarp>
            <a:normAutofit/>
          </a:bodyPr>
          <a:lstStyle/>
          <a:p>
            <a:pPr marL="342900" lvl="1" indent="-342900">
              <a:lnSpc>
                <a:spcPct val="90000"/>
              </a:lnSpc>
            </a:pPr>
            <a:r>
              <a:rPr lang="en-US" sz="2000" b="1" dirty="0">
                <a:solidFill>
                  <a:schemeClr val="tx1"/>
                </a:solidFill>
                <a:cs typeface="Times New Roman" panose="02020603050405020304" pitchFamily="18" charset="0"/>
              </a:rPr>
              <a:t>Board Rules, Chapter 137, Subchapter C</a:t>
            </a:r>
          </a:p>
          <a:p>
            <a:pPr marL="617220" lvl="2" indent="-342900">
              <a:lnSpc>
                <a:spcPct val="90000"/>
              </a:lnSpc>
            </a:pPr>
            <a:r>
              <a:rPr lang="en-US" sz="1800" dirty="0">
                <a:solidFill>
                  <a:schemeClr val="tx1"/>
                </a:solidFill>
                <a:cs typeface="Times New Roman" panose="02020603050405020304" pitchFamily="18" charset="0"/>
              </a:rPr>
              <a:t>Signing and Sealing</a:t>
            </a:r>
          </a:p>
          <a:p>
            <a:pPr marL="617220" lvl="2" indent="-342900">
              <a:lnSpc>
                <a:spcPct val="90000"/>
              </a:lnSpc>
            </a:pPr>
            <a:r>
              <a:rPr lang="en-US" sz="1800" dirty="0">
                <a:solidFill>
                  <a:schemeClr val="tx1"/>
                </a:solidFill>
                <a:cs typeface="Times New Roman" panose="02020603050405020304" pitchFamily="18" charset="0"/>
              </a:rPr>
              <a:t>Direct Supervision / Responsible Charge</a:t>
            </a:r>
          </a:p>
          <a:p>
            <a:pPr marL="617220" lvl="2" indent="-342900">
              <a:lnSpc>
                <a:spcPct val="90000"/>
              </a:lnSpc>
            </a:pPr>
            <a:r>
              <a:rPr lang="en-US" sz="1800" dirty="0">
                <a:solidFill>
                  <a:schemeClr val="tx1"/>
                </a:solidFill>
                <a:cs typeface="Times New Roman" panose="02020603050405020304" pitchFamily="18" charset="0"/>
              </a:rPr>
              <a:t>Objective and Truthful</a:t>
            </a:r>
          </a:p>
          <a:p>
            <a:pPr marL="617220" lvl="2" indent="-342900">
              <a:lnSpc>
                <a:spcPct val="90000"/>
              </a:lnSpc>
            </a:pPr>
            <a:r>
              <a:rPr lang="en-US" sz="1800" dirty="0">
                <a:solidFill>
                  <a:schemeClr val="tx1"/>
                </a:solidFill>
                <a:cs typeface="Times New Roman" panose="02020603050405020304" pitchFamily="18" charset="0"/>
              </a:rPr>
              <a:t>Care and Diligence</a:t>
            </a:r>
          </a:p>
          <a:p>
            <a:pPr marL="617220" lvl="2" indent="-342900">
              <a:lnSpc>
                <a:spcPct val="90000"/>
              </a:lnSpc>
            </a:pPr>
            <a:r>
              <a:rPr lang="en-US" sz="1800" dirty="0">
                <a:solidFill>
                  <a:schemeClr val="tx1"/>
                </a:solidFill>
                <a:cs typeface="Times New Roman" panose="02020603050405020304" pitchFamily="18" charset="0"/>
              </a:rPr>
              <a:t>Actions of Others</a:t>
            </a:r>
          </a:p>
          <a:p>
            <a:pPr marL="617220" lvl="2" indent="-342900">
              <a:lnSpc>
                <a:spcPct val="90000"/>
              </a:lnSpc>
            </a:pPr>
            <a:r>
              <a:rPr lang="en-US" sz="1800" dirty="0">
                <a:solidFill>
                  <a:schemeClr val="tx1"/>
                </a:solidFill>
                <a:cs typeface="Times New Roman" panose="02020603050405020304" pitchFamily="18" charset="0"/>
              </a:rPr>
              <a:t>Aiding and Abetting</a:t>
            </a:r>
          </a:p>
          <a:p>
            <a:pPr marL="617220" lvl="2" indent="-342900">
              <a:lnSpc>
                <a:spcPct val="90000"/>
              </a:lnSpc>
            </a:pPr>
            <a:r>
              <a:rPr lang="en-US" sz="1800" dirty="0">
                <a:solidFill>
                  <a:schemeClr val="tx1"/>
                </a:solidFill>
                <a:cs typeface="Times New Roman" panose="02020603050405020304" pitchFamily="18" charset="0"/>
              </a:rPr>
              <a:t>Codes and Ordinances</a:t>
            </a:r>
          </a:p>
          <a:p>
            <a:pPr marL="617220" lvl="2" indent="-342900">
              <a:lnSpc>
                <a:spcPct val="90000"/>
              </a:lnSpc>
            </a:pPr>
            <a:r>
              <a:rPr lang="en-US" sz="1800" dirty="0">
                <a:solidFill>
                  <a:schemeClr val="tx1"/>
                </a:solidFill>
                <a:cs typeface="Times New Roman" panose="02020603050405020304" pitchFamily="18" charset="0"/>
              </a:rPr>
              <a:t>Continuing Education</a:t>
            </a:r>
          </a:p>
          <a:p>
            <a:pPr marL="617220" lvl="2" indent="-342900">
              <a:lnSpc>
                <a:spcPct val="90000"/>
              </a:lnSpc>
            </a:pPr>
            <a:r>
              <a:rPr lang="en-US" sz="1800" dirty="0">
                <a:solidFill>
                  <a:schemeClr val="tx1"/>
                </a:solidFill>
                <a:cs typeface="Times New Roman" panose="02020603050405020304" pitchFamily="18" charset="0"/>
              </a:rPr>
              <a:t>Professional Services Procurement Act (PSPA)</a:t>
            </a:r>
          </a:p>
          <a:p>
            <a:pPr marL="342900" lvl="1" indent="-342900">
              <a:lnSpc>
                <a:spcPct val="90000"/>
              </a:lnSpc>
            </a:pPr>
            <a:endParaRPr lang="en-US" sz="1800" dirty="0">
              <a:solidFill>
                <a:schemeClr val="tx1"/>
              </a:solidFill>
              <a:cs typeface="Times New Roman" panose="02020603050405020304" pitchFamily="18" charset="0"/>
            </a:endParaRPr>
          </a:p>
          <a:p>
            <a:pPr marL="617220" lvl="2" indent="-342900">
              <a:lnSpc>
                <a:spcPct val="90000"/>
              </a:lnSpc>
            </a:pPr>
            <a:endParaRPr lang="en-US" sz="1800" dirty="0">
              <a:solidFill>
                <a:schemeClr val="tx1"/>
              </a:solidFill>
              <a:cs typeface="Times New Roman" panose="02020603050405020304" pitchFamily="18" charset="0"/>
            </a:endParaRPr>
          </a:p>
          <a:p>
            <a:pPr marL="617220" lvl="2" indent="-342900">
              <a:lnSpc>
                <a:spcPct val="90000"/>
              </a:lnSpc>
            </a:pPr>
            <a:endParaRPr lang="en-US" sz="1800" dirty="0">
              <a:solidFill>
                <a:schemeClr val="tx1"/>
              </a:solidFill>
              <a:cs typeface="Times New Roman" panose="02020603050405020304" pitchFamily="18" charset="0"/>
            </a:endParaRPr>
          </a:p>
          <a:p>
            <a:pPr marL="342900" lvl="1" indent="-342900">
              <a:lnSpc>
                <a:spcPct val="90000"/>
              </a:lnSpc>
            </a:pPr>
            <a:endParaRPr lang="en-US" sz="2000" dirty="0">
              <a:solidFill>
                <a:schemeClr val="tx1"/>
              </a:solidFill>
              <a:cs typeface="Times New Roman" panose="02020603050405020304" pitchFamily="18" charset="0"/>
            </a:endParaRPr>
          </a:p>
          <a:p>
            <a:pPr marL="400050" lvl="2" indent="0">
              <a:lnSpc>
                <a:spcPct val="90000"/>
              </a:lnSpc>
              <a:buNone/>
            </a:pPr>
            <a:endParaRPr lang="en-US" dirty="0">
              <a:latin typeface="Times New Roman" panose="02020603050405020304" pitchFamily="18" charset="0"/>
              <a:cs typeface="Times New Roman" panose="02020603050405020304" pitchFamily="18" charset="0"/>
            </a:endParaRPr>
          </a:p>
          <a:p>
            <a:pPr marL="342900" lvl="1" indent="-342900">
              <a:lnSpc>
                <a:spcPct val="90000"/>
              </a:lnSpc>
              <a:buFontTx/>
              <a:buChar char="•"/>
            </a:pPr>
            <a:endParaRPr lang="en-US" dirty="0">
              <a:latin typeface="Times New Roman" panose="02020603050405020304" pitchFamily="18" charset="0"/>
              <a:cs typeface="Times New Roman" panose="02020603050405020304" pitchFamily="18" charset="0"/>
            </a:endParaRPr>
          </a:p>
          <a:p>
            <a:pPr marL="342900" lvl="1" indent="-342900" eaLnBrk="1" hangingPunct="1">
              <a:lnSpc>
                <a:spcPct val="90000"/>
              </a:lnSpc>
              <a:buNone/>
            </a:pPr>
            <a:endParaRPr lang="en-US" dirty="0">
              <a:latin typeface="Times New Roman" panose="02020603050405020304" pitchFamily="18" charset="0"/>
              <a:cs typeface="Times New Roman" panose="02020603050405020304" pitchFamily="18" charset="0"/>
            </a:endParaRPr>
          </a:p>
        </p:txBody>
      </p:sp>
      <p:sp>
        <p:nvSpPr>
          <p:cNvPr id="23554" name="Rectangle 2"/>
          <p:cNvSpPr>
            <a:spLocks noGrp="1" noChangeArrowheads="1"/>
          </p:cNvSpPr>
          <p:nvPr>
            <p:ph type="title"/>
          </p:nvPr>
        </p:nvSpPr>
        <p:spPr>
          <a:xfrm>
            <a:off x="571500" y="234659"/>
            <a:ext cx="8229600" cy="990600"/>
          </a:xfrm>
        </p:spPr>
        <p:txBody>
          <a:bodyPr vert="horz" wrap="square" lIns="92075" tIns="46038" rIns="92075" bIns="46038" numCol="1" anchor="b" anchorCtr="0" compatLnSpc="1">
            <a:prstTxWarp prst="textNoShape">
              <a:avLst/>
            </a:prstTxWarp>
          </a:bodyPr>
          <a:lstStyle/>
          <a:p>
            <a:pPr eaLnBrk="1" hangingPunct="1"/>
            <a:r>
              <a:rPr lang="en-US" dirty="0"/>
              <a:t>Professional Responsibility</a:t>
            </a:r>
          </a:p>
        </p:txBody>
      </p:sp>
    </p:spTree>
    <p:extLst>
      <p:ext uri="{BB962C8B-B14F-4D97-AF65-F5344CB8AC3E}">
        <p14:creationId xmlns:p14="http://schemas.microsoft.com/office/powerpoint/2010/main" val="34325633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436098" y="1858699"/>
            <a:ext cx="8707902" cy="3927475"/>
          </a:xfrm>
        </p:spPr>
        <p:txBody>
          <a:bodyPr vert="horz" wrap="square" lIns="92075" tIns="46038" rIns="92075" bIns="46038" numCol="1" anchor="t" anchorCtr="0" compatLnSpc="1">
            <a:prstTxWarp prst="textNoShape">
              <a:avLst/>
            </a:prstTxWarp>
            <a:normAutofit/>
          </a:bodyPr>
          <a:lstStyle/>
          <a:p>
            <a:pPr marL="342900" lvl="1" indent="-342900">
              <a:lnSpc>
                <a:spcPct val="90000"/>
              </a:lnSpc>
            </a:pPr>
            <a:r>
              <a:rPr lang="en-US" sz="2000" b="1" dirty="0">
                <a:solidFill>
                  <a:schemeClr val="tx1"/>
                </a:solidFill>
                <a:cs typeface="Times New Roman" panose="02020603050405020304" pitchFamily="18" charset="0"/>
              </a:rPr>
              <a:t>Signing and Sealing indicates:</a:t>
            </a:r>
          </a:p>
          <a:p>
            <a:pPr marL="617220" lvl="2" indent="-342900">
              <a:lnSpc>
                <a:spcPct val="90000"/>
              </a:lnSpc>
            </a:pPr>
            <a:r>
              <a:rPr lang="en-US" sz="1800" dirty="0">
                <a:solidFill>
                  <a:schemeClr val="tx1"/>
                </a:solidFill>
                <a:cs typeface="Times New Roman" panose="02020603050405020304" pitchFamily="18" charset="0"/>
              </a:rPr>
              <a:t>The work was done by the professional OR</a:t>
            </a:r>
          </a:p>
          <a:p>
            <a:pPr marL="617220" lvl="2" indent="-342900">
              <a:lnSpc>
                <a:spcPct val="90000"/>
              </a:lnSpc>
            </a:pPr>
            <a:r>
              <a:rPr lang="en-US" sz="1800" dirty="0">
                <a:solidFill>
                  <a:schemeClr val="tx1"/>
                </a:solidFill>
                <a:cs typeface="Times New Roman" panose="02020603050405020304" pitchFamily="18" charset="0"/>
              </a:rPr>
              <a:t>Under the direct supervision of the professional</a:t>
            </a:r>
          </a:p>
          <a:p>
            <a:pPr marL="617220" lvl="2" indent="-342900">
              <a:lnSpc>
                <a:spcPct val="90000"/>
              </a:lnSpc>
            </a:pPr>
            <a:r>
              <a:rPr lang="en-US" sz="1800" dirty="0">
                <a:solidFill>
                  <a:schemeClr val="tx1"/>
                </a:solidFill>
                <a:cs typeface="Times New Roman" panose="02020603050405020304" pitchFamily="18" charset="0"/>
              </a:rPr>
              <a:t>The work is complete and accurate</a:t>
            </a:r>
          </a:p>
          <a:p>
            <a:pPr marL="617220" lvl="2" indent="-342900">
              <a:lnSpc>
                <a:spcPct val="90000"/>
              </a:lnSpc>
            </a:pPr>
            <a:r>
              <a:rPr lang="en-US" sz="1800" dirty="0">
                <a:solidFill>
                  <a:schemeClr val="tx1"/>
                </a:solidFill>
                <a:cs typeface="Times New Roman" panose="02020603050405020304" pitchFamily="18" charset="0"/>
              </a:rPr>
              <a:t>Preliminary work if properly notated (permit, bidding, etc.)</a:t>
            </a:r>
          </a:p>
          <a:p>
            <a:pPr marL="617220" lvl="2" indent="-342900">
              <a:lnSpc>
                <a:spcPct val="90000"/>
              </a:lnSpc>
            </a:pPr>
            <a:r>
              <a:rPr lang="en-US" sz="1800" dirty="0">
                <a:solidFill>
                  <a:schemeClr val="tx1"/>
                </a:solidFill>
                <a:cs typeface="Times New Roman" panose="02020603050405020304" pitchFamily="18" charset="0"/>
              </a:rPr>
              <a:t>Responsible parties if more than one professional</a:t>
            </a:r>
          </a:p>
          <a:p>
            <a:pPr marL="617220" lvl="2" indent="-342900">
              <a:lnSpc>
                <a:spcPct val="90000"/>
              </a:lnSpc>
            </a:pPr>
            <a:r>
              <a:rPr lang="en-US" sz="1800" dirty="0">
                <a:solidFill>
                  <a:schemeClr val="tx1"/>
                </a:solidFill>
                <a:cs typeface="Times New Roman" panose="02020603050405020304" pitchFamily="18" charset="0"/>
              </a:rPr>
              <a:t>Date issued</a:t>
            </a:r>
          </a:p>
          <a:p>
            <a:pPr marL="617220" lvl="2" indent="-342900">
              <a:lnSpc>
                <a:spcPct val="90000"/>
              </a:lnSpc>
            </a:pPr>
            <a:r>
              <a:rPr lang="en-US" sz="1800" dirty="0">
                <a:solidFill>
                  <a:schemeClr val="tx1"/>
                </a:solidFill>
                <a:cs typeface="Times New Roman" panose="02020603050405020304" pitchFamily="18" charset="0"/>
              </a:rPr>
              <a:t>Revisions</a:t>
            </a:r>
          </a:p>
          <a:p>
            <a:pPr marL="342900" lvl="1" indent="-342900">
              <a:lnSpc>
                <a:spcPct val="90000"/>
              </a:lnSpc>
            </a:pPr>
            <a:r>
              <a:rPr lang="en-US" sz="2000" b="1" dirty="0">
                <a:solidFill>
                  <a:schemeClr val="tx1"/>
                </a:solidFill>
                <a:cs typeface="Times New Roman" panose="02020603050405020304" pitchFamily="18" charset="0"/>
              </a:rPr>
              <a:t>Signing and Sealing indicates your professional responsibility for the work.</a:t>
            </a:r>
          </a:p>
          <a:p>
            <a:pPr marL="342900" lvl="1" indent="-342900">
              <a:lnSpc>
                <a:spcPct val="90000"/>
              </a:lnSpc>
            </a:pPr>
            <a:endParaRPr lang="en-US" sz="1800" dirty="0">
              <a:solidFill>
                <a:schemeClr val="tx1"/>
              </a:solidFill>
              <a:cs typeface="Times New Roman" panose="02020603050405020304" pitchFamily="18" charset="0"/>
            </a:endParaRPr>
          </a:p>
          <a:p>
            <a:pPr marL="342900" lvl="1" indent="-342900">
              <a:lnSpc>
                <a:spcPct val="90000"/>
              </a:lnSpc>
            </a:pPr>
            <a:endParaRPr lang="en-US" sz="1800" dirty="0">
              <a:solidFill>
                <a:schemeClr val="tx1"/>
              </a:solidFill>
              <a:cs typeface="Times New Roman" panose="02020603050405020304" pitchFamily="18" charset="0"/>
            </a:endParaRPr>
          </a:p>
          <a:p>
            <a:pPr marL="617220" lvl="2" indent="-342900">
              <a:lnSpc>
                <a:spcPct val="90000"/>
              </a:lnSpc>
            </a:pPr>
            <a:endParaRPr lang="en-US" sz="1800" dirty="0">
              <a:solidFill>
                <a:schemeClr val="tx1"/>
              </a:solidFill>
              <a:cs typeface="Times New Roman" panose="02020603050405020304" pitchFamily="18" charset="0"/>
            </a:endParaRPr>
          </a:p>
          <a:p>
            <a:pPr marL="617220" lvl="2" indent="-342900">
              <a:lnSpc>
                <a:spcPct val="90000"/>
              </a:lnSpc>
            </a:pPr>
            <a:endParaRPr lang="en-US" sz="1800" dirty="0">
              <a:solidFill>
                <a:schemeClr val="tx1"/>
              </a:solidFill>
              <a:cs typeface="Times New Roman" panose="02020603050405020304" pitchFamily="18" charset="0"/>
            </a:endParaRPr>
          </a:p>
          <a:p>
            <a:pPr marL="342900" lvl="1" indent="-342900">
              <a:lnSpc>
                <a:spcPct val="90000"/>
              </a:lnSpc>
            </a:pPr>
            <a:endParaRPr lang="en-US" sz="2000" dirty="0">
              <a:solidFill>
                <a:schemeClr val="tx1"/>
              </a:solidFill>
              <a:cs typeface="Times New Roman" panose="02020603050405020304" pitchFamily="18" charset="0"/>
            </a:endParaRPr>
          </a:p>
          <a:p>
            <a:pPr marL="400050" lvl="2" indent="0">
              <a:lnSpc>
                <a:spcPct val="90000"/>
              </a:lnSpc>
              <a:buNone/>
            </a:pPr>
            <a:endParaRPr lang="en-US" dirty="0">
              <a:latin typeface="Times New Roman" panose="02020603050405020304" pitchFamily="18" charset="0"/>
              <a:cs typeface="Times New Roman" panose="02020603050405020304" pitchFamily="18" charset="0"/>
            </a:endParaRPr>
          </a:p>
          <a:p>
            <a:pPr marL="342900" lvl="1" indent="-342900">
              <a:lnSpc>
                <a:spcPct val="90000"/>
              </a:lnSpc>
              <a:buFontTx/>
              <a:buChar char="•"/>
            </a:pPr>
            <a:endParaRPr lang="en-US" dirty="0">
              <a:latin typeface="Times New Roman" panose="02020603050405020304" pitchFamily="18" charset="0"/>
              <a:cs typeface="Times New Roman" panose="02020603050405020304" pitchFamily="18" charset="0"/>
            </a:endParaRPr>
          </a:p>
          <a:p>
            <a:pPr marL="342900" lvl="1" indent="-342900" eaLnBrk="1" hangingPunct="1">
              <a:lnSpc>
                <a:spcPct val="90000"/>
              </a:lnSpc>
              <a:buNone/>
            </a:pPr>
            <a:endParaRPr lang="en-US" dirty="0">
              <a:latin typeface="Times New Roman" panose="02020603050405020304" pitchFamily="18" charset="0"/>
              <a:cs typeface="Times New Roman" panose="02020603050405020304" pitchFamily="18" charset="0"/>
            </a:endParaRPr>
          </a:p>
        </p:txBody>
      </p:sp>
      <p:sp>
        <p:nvSpPr>
          <p:cNvPr id="23554" name="Rectangle 2"/>
          <p:cNvSpPr>
            <a:spLocks noGrp="1" noChangeArrowheads="1"/>
          </p:cNvSpPr>
          <p:nvPr>
            <p:ph type="title"/>
          </p:nvPr>
        </p:nvSpPr>
        <p:spPr>
          <a:xfrm>
            <a:off x="571500" y="234659"/>
            <a:ext cx="8229600" cy="990600"/>
          </a:xfrm>
        </p:spPr>
        <p:txBody>
          <a:bodyPr vert="horz" wrap="square" lIns="92075" tIns="46038" rIns="92075" bIns="46038" numCol="1" anchor="b" anchorCtr="0" compatLnSpc="1">
            <a:prstTxWarp prst="textNoShape">
              <a:avLst/>
            </a:prstTxWarp>
          </a:bodyPr>
          <a:lstStyle/>
          <a:p>
            <a:pPr eaLnBrk="1" hangingPunct="1"/>
            <a:r>
              <a:rPr lang="en-US" dirty="0"/>
              <a:t>Signing and Sealing</a:t>
            </a:r>
          </a:p>
        </p:txBody>
      </p:sp>
    </p:spTree>
    <p:extLst>
      <p:ext uri="{BB962C8B-B14F-4D97-AF65-F5344CB8AC3E}">
        <p14:creationId xmlns:p14="http://schemas.microsoft.com/office/powerpoint/2010/main" val="384247859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571500" y="1971240"/>
            <a:ext cx="8572500" cy="3927475"/>
          </a:xfrm>
        </p:spPr>
        <p:txBody>
          <a:bodyPr vert="horz" wrap="square" lIns="92075" tIns="46038" rIns="92075" bIns="46038" numCol="1" anchor="t" anchorCtr="0" compatLnSpc="1">
            <a:prstTxWarp prst="textNoShape">
              <a:avLst/>
            </a:prstTxWarp>
            <a:normAutofit/>
          </a:bodyPr>
          <a:lstStyle/>
          <a:p>
            <a:pPr marL="342900" lvl="1" indent="-342900" eaLnBrk="1" hangingPunct="1">
              <a:lnSpc>
                <a:spcPct val="90000"/>
              </a:lnSpc>
              <a:buFont typeface="Wingdings" panose="05000000000000000000" pitchFamily="2" charset="2"/>
              <a:buChar char="Ø"/>
            </a:pPr>
            <a:r>
              <a:rPr lang="en-US" sz="1800" dirty="0">
                <a:cs typeface="Times New Roman" panose="02020603050405020304" pitchFamily="18" charset="0"/>
              </a:rPr>
              <a:t>The PSPA (Texas Government Code Chapter 2254) prohibits governmental entities from selecting providers of certain professional services on the basis of competitive bidding. </a:t>
            </a:r>
          </a:p>
          <a:p>
            <a:pPr marL="342900" lvl="1" indent="-342900" eaLnBrk="1" hangingPunct="1">
              <a:lnSpc>
                <a:spcPct val="90000"/>
              </a:lnSpc>
              <a:buFont typeface="Wingdings" panose="05000000000000000000" pitchFamily="2" charset="2"/>
              <a:buChar char="Ø"/>
            </a:pPr>
            <a:r>
              <a:rPr lang="en-US" sz="1800" dirty="0">
                <a:cs typeface="Times New Roman" panose="02020603050405020304" pitchFamily="18" charset="0"/>
              </a:rPr>
              <a:t>Includes cities, counties, school districts, state agencies and other public bodies.</a:t>
            </a:r>
          </a:p>
          <a:p>
            <a:pPr marL="342900" lvl="1" indent="-342900" eaLnBrk="1" hangingPunct="1">
              <a:lnSpc>
                <a:spcPct val="90000"/>
              </a:lnSpc>
              <a:buFont typeface="Wingdings" panose="05000000000000000000" pitchFamily="2" charset="2"/>
              <a:buChar char="Ø"/>
            </a:pPr>
            <a:r>
              <a:rPr lang="en-US" sz="1800" dirty="0">
                <a:cs typeface="Times New Roman" panose="02020603050405020304" pitchFamily="18" charset="0"/>
              </a:rPr>
              <a:t>When selecting an architect, engineer, or land surveyor, the PSPA requires a governmental entity follow Qualifications Based Selection (QBS)</a:t>
            </a:r>
          </a:p>
          <a:p>
            <a:pPr marL="342900" lvl="1" indent="-342900" eaLnBrk="1" hangingPunct="1">
              <a:lnSpc>
                <a:spcPct val="90000"/>
              </a:lnSpc>
              <a:buFont typeface="Wingdings" panose="05000000000000000000" pitchFamily="2" charset="2"/>
              <a:buChar char="Ø"/>
            </a:pPr>
            <a:r>
              <a:rPr lang="en-US" sz="1800" dirty="0">
                <a:cs typeface="Times New Roman" panose="02020603050405020304" pitchFamily="18" charset="0"/>
              </a:rPr>
              <a:t>QBS is a two-step process which requires the governmental entity to:</a:t>
            </a:r>
          </a:p>
          <a:p>
            <a:pPr marL="617220" lvl="2" indent="-342900">
              <a:lnSpc>
                <a:spcPct val="90000"/>
              </a:lnSpc>
              <a:buFont typeface="Wingdings" panose="05000000000000000000" pitchFamily="2" charset="2"/>
              <a:buChar char="Ø"/>
            </a:pPr>
            <a:r>
              <a:rPr lang="en-US" sz="1800" dirty="0">
                <a:cs typeface="Times New Roman" panose="02020603050405020304" pitchFamily="18" charset="0"/>
              </a:rPr>
              <a:t>First - select the most highly qualified provider of services, and </a:t>
            </a:r>
          </a:p>
          <a:p>
            <a:pPr marL="617220" lvl="2" indent="-342900">
              <a:lnSpc>
                <a:spcPct val="90000"/>
              </a:lnSpc>
              <a:buFont typeface="Wingdings" panose="05000000000000000000" pitchFamily="2" charset="2"/>
              <a:buChar char="Ø"/>
            </a:pPr>
            <a:r>
              <a:rPr lang="en-US" sz="1800" dirty="0">
                <a:cs typeface="Times New Roman" panose="02020603050405020304" pitchFamily="18" charset="0"/>
              </a:rPr>
              <a:t>Second - negotiate a price</a:t>
            </a:r>
          </a:p>
        </p:txBody>
      </p:sp>
      <p:sp>
        <p:nvSpPr>
          <p:cNvPr id="23554" name="Rectangle 2"/>
          <p:cNvSpPr>
            <a:spLocks noGrp="1" noChangeArrowheads="1"/>
          </p:cNvSpPr>
          <p:nvPr>
            <p:ph type="title"/>
          </p:nvPr>
        </p:nvSpPr>
        <p:spPr>
          <a:xfrm>
            <a:off x="571500" y="463985"/>
            <a:ext cx="8229600" cy="990600"/>
          </a:xfrm>
        </p:spPr>
        <p:txBody>
          <a:bodyPr vert="horz" wrap="square" lIns="92075" tIns="46038" rIns="92075" bIns="46038" numCol="1" anchor="b" anchorCtr="0" compatLnSpc="1">
            <a:prstTxWarp prst="textNoShape">
              <a:avLst/>
            </a:prstTxWarp>
          </a:bodyPr>
          <a:lstStyle/>
          <a:p>
            <a:pPr eaLnBrk="1" hangingPunct="1"/>
            <a:r>
              <a:rPr lang="en-US" dirty="0"/>
              <a:t>Professional Services </a:t>
            </a:r>
            <a:br>
              <a:rPr lang="en-US" dirty="0"/>
            </a:br>
            <a:r>
              <a:rPr lang="en-US" dirty="0"/>
              <a:t>Procurement Act (PSPA)</a:t>
            </a:r>
          </a:p>
        </p:txBody>
      </p:sp>
    </p:spTree>
    <p:extLst>
      <p:ext uri="{BB962C8B-B14F-4D97-AF65-F5344CB8AC3E}">
        <p14:creationId xmlns:p14="http://schemas.microsoft.com/office/powerpoint/2010/main" val="279504452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571500" y="2393271"/>
            <a:ext cx="8229600" cy="3927475"/>
          </a:xfrm>
        </p:spPr>
        <p:txBody>
          <a:bodyPr vert="horz" wrap="square" lIns="92075" tIns="46038" rIns="92075" bIns="46038" numCol="1" anchor="t" anchorCtr="0" compatLnSpc="1">
            <a:prstTxWarp prst="textNoShape">
              <a:avLst/>
            </a:prstTxWarp>
          </a:bodyPr>
          <a:lstStyle/>
          <a:p>
            <a:pPr marL="342900" lvl="1" indent="-342900">
              <a:lnSpc>
                <a:spcPct val="90000"/>
              </a:lnSpc>
            </a:pPr>
            <a:r>
              <a:rPr lang="en-US" sz="2000" dirty="0">
                <a:solidFill>
                  <a:schemeClr val="tx1"/>
                </a:solidFill>
                <a:cs typeface="Times New Roman" panose="02020603050405020304" pitchFamily="18" charset="0"/>
              </a:rPr>
              <a:t>15 hours for PE / 12 hours for RPLS</a:t>
            </a:r>
          </a:p>
          <a:p>
            <a:pPr marL="342900" lvl="1" indent="-342900">
              <a:lnSpc>
                <a:spcPct val="90000"/>
              </a:lnSpc>
            </a:pPr>
            <a:r>
              <a:rPr lang="en-US" sz="2000" dirty="0">
                <a:solidFill>
                  <a:schemeClr val="tx1"/>
                </a:solidFill>
                <a:cs typeface="Times New Roman" panose="02020603050405020304" pitchFamily="18" charset="0"/>
              </a:rPr>
              <a:t>Must include 1 hour of Ethics for PE / 3 hours for RPLS</a:t>
            </a:r>
          </a:p>
          <a:p>
            <a:pPr marL="342900" lvl="1" indent="-342900">
              <a:lnSpc>
                <a:spcPct val="90000"/>
              </a:lnSpc>
            </a:pPr>
            <a:r>
              <a:rPr lang="en-US" sz="2000" dirty="0">
                <a:solidFill>
                  <a:schemeClr val="tx1"/>
                </a:solidFill>
                <a:cs typeface="Times New Roman" panose="02020603050405020304" pitchFamily="18" charset="0"/>
              </a:rPr>
              <a:t>May include self-study (5 hours max – PE / 4 hours max – RPLS)</a:t>
            </a:r>
          </a:p>
          <a:p>
            <a:pPr marL="342900" lvl="1" indent="-342900">
              <a:lnSpc>
                <a:spcPct val="90000"/>
              </a:lnSpc>
            </a:pPr>
            <a:r>
              <a:rPr lang="en-US" sz="2000" dirty="0">
                <a:solidFill>
                  <a:schemeClr val="tx1"/>
                </a:solidFill>
                <a:cs typeface="Times New Roman" panose="02020603050405020304" pitchFamily="18" charset="0"/>
              </a:rPr>
              <a:t>May include up to 3 hours of Educational Outreach</a:t>
            </a:r>
          </a:p>
          <a:p>
            <a:pPr marL="342900" lvl="1" indent="-342900">
              <a:lnSpc>
                <a:spcPct val="90000"/>
              </a:lnSpc>
            </a:pPr>
            <a:r>
              <a:rPr lang="en-US" sz="2000" dirty="0">
                <a:solidFill>
                  <a:schemeClr val="tx1"/>
                </a:solidFill>
                <a:cs typeface="Times New Roman" panose="02020603050405020304" pitchFamily="18" charset="0"/>
              </a:rPr>
              <a:t>Random audits ongoing</a:t>
            </a:r>
          </a:p>
          <a:p>
            <a:pPr marL="342900" lvl="1" indent="-342900">
              <a:lnSpc>
                <a:spcPct val="90000"/>
              </a:lnSpc>
            </a:pPr>
            <a:r>
              <a:rPr lang="en-US" sz="2000" dirty="0">
                <a:solidFill>
                  <a:schemeClr val="tx1"/>
                </a:solidFill>
                <a:cs typeface="Times New Roman" panose="02020603050405020304" pitchFamily="18" charset="0"/>
              </a:rPr>
              <a:t>Keep documentation for 3 years</a:t>
            </a:r>
          </a:p>
          <a:p>
            <a:pPr marL="400050" lvl="2" indent="0">
              <a:lnSpc>
                <a:spcPct val="90000"/>
              </a:lnSpc>
              <a:buNone/>
            </a:pPr>
            <a:endParaRPr lang="en-US" dirty="0">
              <a:latin typeface="Times New Roman" panose="02020603050405020304" pitchFamily="18" charset="0"/>
              <a:cs typeface="Times New Roman" panose="02020603050405020304" pitchFamily="18" charset="0"/>
            </a:endParaRPr>
          </a:p>
          <a:p>
            <a:pPr marL="342900" lvl="1" indent="-342900">
              <a:lnSpc>
                <a:spcPct val="90000"/>
              </a:lnSpc>
              <a:buFontTx/>
              <a:buChar char="•"/>
            </a:pPr>
            <a:endParaRPr lang="en-US" dirty="0">
              <a:latin typeface="Times New Roman" panose="02020603050405020304" pitchFamily="18" charset="0"/>
              <a:cs typeface="Times New Roman" panose="02020603050405020304" pitchFamily="18" charset="0"/>
            </a:endParaRPr>
          </a:p>
          <a:p>
            <a:pPr marL="342900" lvl="1" indent="-342900" eaLnBrk="1" hangingPunct="1">
              <a:lnSpc>
                <a:spcPct val="90000"/>
              </a:lnSpc>
              <a:buNone/>
            </a:pPr>
            <a:endParaRPr lang="en-US" dirty="0">
              <a:latin typeface="Times New Roman" panose="02020603050405020304" pitchFamily="18" charset="0"/>
              <a:cs typeface="Times New Roman" panose="02020603050405020304" pitchFamily="18" charset="0"/>
            </a:endParaRPr>
          </a:p>
        </p:txBody>
      </p:sp>
      <p:sp>
        <p:nvSpPr>
          <p:cNvPr id="23554" name="Rectangle 2"/>
          <p:cNvSpPr>
            <a:spLocks noGrp="1" noChangeArrowheads="1"/>
          </p:cNvSpPr>
          <p:nvPr>
            <p:ph type="title"/>
          </p:nvPr>
        </p:nvSpPr>
        <p:spPr>
          <a:xfrm>
            <a:off x="571500" y="234659"/>
            <a:ext cx="8229600" cy="990600"/>
          </a:xfrm>
        </p:spPr>
        <p:txBody>
          <a:bodyPr vert="horz" wrap="square" lIns="92075" tIns="46038" rIns="92075" bIns="46038" numCol="1" anchor="b" anchorCtr="0" compatLnSpc="1">
            <a:prstTxWarp prst="textNoShape">
              <a:avLst/>
            </a:prstTxWarp>
          </a:bodyPr>
          <a:lstStyle/>
          <a:p>
            <a:pPr eaLnBrk="1" hangingPunct="1"/>
            <a:r>
              <a:rPr lang="en-US" dirty="0"/>
              <a:t>Continuing</a:t>
            </a:r>
            <a:r>
              <a:rPr lang="en-US" b="1" dirty="0"/>
              <a:t> </a:t>
            </a:r>
            <a:r>
              <a:rPr lang="en-US" dirty="0"/>
              <a:t>Education</a:t>
            </a:r>
          </a:p>
        </p:txBody>
      </p:sp>
    </p:spTree>
    <p:extLst>
      <p:ext uri="{BB962C8B-B14F-4D97-AF65-F5344CB8AC3E}">
        <p14:creationId xmlns:p14="http://schemas.microsoft.com/office/powerpoint/2010/main" val="297047179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786984" y="2108458"/>
            <a:ext cx="8229600" cy="3927475"/>
          </a:xfrm>
        </p:spPr>
        <p:txBody>
          <a:bodyPr vert="horz" wrap="square" lIns="92075" tIns="46038" rIns="92075" bIns="46038" numCol="1" anchor="t" anchorCtr="0" compatLnSpc="1">
            <a:prstTxWarp prst="textNoShape">
              <a:avLst/>
            </a:prstTxWarp>
            <a:normAutofit/>
          </a:bodyPr>
          <a:lstStyle/>
          <a:p>
            <a:pPr marL="342900" lvl="1" indent="-342900">
              <a:lnSpc>
                <a:spcPct val="110000"/>
              </a:lnSpc>
            </a:pPr>
            <a:r>
              <a:rPr lang="en-US" sz="2000" dirty="0">
                <a:solidFill>
                  <a:schemeClr val="tx1"/>
                </a:solidFill>
                <a:cs typeface="Times New Roman" panose="02020603050405020304" pitchFamily="18" charset="0"/>
              </a:rPr>
              <a:t>Exemptions - must be claimed when you renew</a:t>
            </a:r>
          </a:p>
          <a:p>
            <a:pPr marL="617220" lvl="2" indent="-342900">
              <a:lnSpc>
                <a:spcPct val="110000"/>
              </a:lnSpc>
            </a:pPr>
            <a:r>
              <a:rPr lang="en-US" sz="2000" dirty="0">
                <a:solidFill>
                  <a:schemeClr val="tx1"/>
                </a:solidFill>
                <a:cs typeface="Times New Roman" panose="02020603050405020304" pitchFamily="18" charset="0"/>
              </a:rPr>
              <a:t>1st renewal if PE exam was within a year of licensure</a:t>
            </a:r>
          </a:p>
          <a:p>
            <a:pPr marL="617220" lvl="2" indent="-342900">
              <a:lnSpc>
                <a:spcPct val="110000"/>
              </a:lnSpc>
            </a:pPr>
            <a:r>
              <a:rPr lang="en-US" sz="2000" dirty="0">
                <a:solidFill>
                  <a:schemeClr val="tx1"/>
                </a:solidFill>
                <a:cs typeface="Times New Roman" panose="02020603050405020304" pitchFamily="18" charset="0"/>
              </a:rPr>
              <a:t>Active duty military deployment</a:t>
            </a:r>
          </a:p>
          <a:p>
            <a:pPr marL="617220" lvl="2" indent="-342900">
              <a:lnSpc>
                <a:spcPct val="110000"/>
              </a:lnSpc>
            </a:pPr>
            <a:r>
              <a:rPr lang="en-US" sz="2000" dirty="0">
                <a:solidFill>
                  <a:schemeClr val="tx1"/>
                </a:solidFill>
                <a:cs typeface="Times New Roman" panose="02020603050405020304" pitchFamily="18" charset="0"/>
              </a:rPr>
              <a:t>Disability</a:t>
            </a:r>
          </a:p>
          <a:p>
            <a:pPr marL="617220" lvl="2" indent="-342900">
              <a:lnSpc>
                <a:spcPct val="110000"/>
              </a:lnSpc>
            </a:pPr>
            <a:r>
              <a:rPr lang="en-US" sz="2000" dirty="0">
                <a:solidFill>
                  <a:schemeClr val="tx1"/>
                </a:solidFill>
                <a:cs typeface="Times New Roman" panose="02020603050405020304" pitchFamily="18" charset="0"/>
              </a:rPr>
              <a:t>Inactive status</a:t>
            </a:r>
          </a:p>
          <a:p>
            <a:pPr marL="342900" lvl="1" indent="-342900">
              <a:lnSpc>
                <a:spcPct val="110000"/>
              </a:lnSpc>
            </a:pPr>
            <a:r>
              <a:rPr lang="en-US" sz="2000" dirty="0">
                <a:solidFill>
                  <a:schemeClr val="tx1"/>
                </a:solidFill>
                <a:cs typeface="Times New Roman" panose="02020603050405020304" pitchFamily="18" charset="0"/>
              </a:rPr>
              <a:t>Being over 65 is not an exemption for Continuing Ed</a:t>
            </a:r>
          </a:p>
          <a:p>
            <a:pPr marL="342900" lvl="1" indent="-342900">
              <a:lnSpc>
                <a:spcPct val="90000"/>
              </a:lnSpc>
            </a:pPr>
            <a:endParaRPr lang="en-US" sz="2000" dirty="0">
              <a:solidFill>
                <a:schemeClr val="tx1"/>
              </a:solidFill>
              <a:cs typeface="Times New Roman" panose="02020603050405020304" pitchFamily="18" charset="0"/>
            </a:endParaRPr>
          </a:p>
          <a:p>
            <a:pPr marL="400050" lvl="2" indent="0">
              <a:lnSpc>
                <a:spcPct val="90000"/>
              </a:lnSpc>
              <a:buNone/>
            </a:pPr>
            <a:endParaRPr lang="en-US" dirty="0">
              <a:latin typeface="Times New Roman" panose="02020603050405020304" pitchFamily="18" charset="0"/>
              <a:cs typeface="Times New Roman" panose="02020603050405020304" pitchFamily="18" charset="0"/>
            </a:endParaRPr>
          </a:p>
          <a:p>
            <a:pPr marL="342900" lvl="1" indent="-342900">
              <a:lnSpc>
                <a:spcPct val="90000"/>
              </a:lnSpc>
              <a:buFontTx/>
              <a:buChar char="•"/>
            </a:pPr>
            <a:endParaRPr lang="en-US" dirty="0">
              <a:latin typeface="Times New Roman" panose="02020603050405020304" pitchFamily="18" charset="0"/>
              <a:cs typeface="Times New Roman" panose="02020603050405020304" pitchFamily="18" charset="0"/>
            </a:endParaRPr>
          </a:p>
          <a:p>
            <a:pPr marL="342900" lvl="1" indent="-342900" eaLnBrk="1" hangingPunct="1">
              <a:lnSpc>
                <a:spcPct val="90000"/>
              </a:lnSpc>
              <a:buNone/>
            </a:pPr>
            <a:endParaRPr lang="en-US" dirty="0">
              <a:latin typeface="Times New Roman" panose="02020603050405020304" pitchFamily="18" charset="0"/>
              <a:cs typeface="Times New Roman" panose="02020603050405020304" pitchFamily="18" charset="0"/>
            </a:endParaRPr>
          </a:p>
        </p:txBody>
      </p:sp>
      <p:sp>
        <p:nvSpPr>
          <p:cNvPr id="23554" name="Rectangle 2"/>
          <p:cNvSpPr>
            <a:spLocks noGrp="1" noChangeArrowheads="1"/>
          </p:cNvSpPr>
          <p:nvPr>
            <p:ph type="title"/>
          </p:nvPr>
        </p:nvSpPr>
        <p:spPr>
          <a:xfrm>
            <a:off x="571500" y="234659"/>
            <a:ext cx="8229600" cy="990600"/>
          </a:xfrm>
        </p:spPr>
        <p:txBody>
          <a:bodyPr vert="horz" wrap="square" lIns="92075" tIns="46038" rIns="92075" bIns="46038" numCol="1" anchor="b" anchorCtr="0" compatLnSpc="1">
            <a:prstTxWarp prst="textNoShape">
              <a:avLst/>
            </a:prstTxWarp>
          </a:bodyPr>
          <a:lstStyle/>
          <a:p>
            <a:pPr eaLnBrk="1" hangingPunct="1"/>
            <a:r>
              <a:rPr lang="en-US" dirty="0"/>
              <a:t>Continuing</a:t>
            </a:r>
            <a:r>
              <a:rPr lang="en-US" b="1" dirty="0"/>
              <a:t> </a:t>
            </a:r>
            <a:r>
              <a:rPr lang="en-US" dirty="0"/>
              <a:t>Education</a:t>
            </a:r>
          </a:p>
        </p:txBody>
      </p:sp>
    </p:spTree>
    <p:extLst>
      <p:ext uri="{BB962C8B-B14F-4D97-AF65-F5344CB8AC3E}">
        <p14:creationId xmlns:p14="http://schemas.microsoft.com/office/powerpoint/2010/main" val="95111897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571500" y="2393271"/>
            <a:ext cx="8229600" cy="3927475"/>
          </a:xfrm>
        </p:spPr>
        <p:txBody>
          <a:bodyPr vert="horz" wrap="square" lIns="92075" tIns="46038" rIns="92075" bIns="46038" numCol="1" anchor="t" anchorCtr="0" compatLnSpc="1">
            <a:prstTxWarp prst="textNoShape">
              <a:avLst/>
            </a:prstTxWarp>
            <a:normAutofit/>
          </a:bodyPr>
          <a:lstStyle/>
          <a:p>
            <a:pPr>
              <a:spcBef>
                <a:spcPts val="0"/>
              </a:spcBef>
              <a:spcAft>
                <a:spcPts val="0"/>
              </a:spcAft>
            </a:pPr>
            <a:r>
              <a:rPr lang="en-US" sz="2000" dirty="0">
                <a:solidFill>
                  <a:schemeClr val="tx1"/>
                </a:solidFill>
                <a:cs typeface="Times New Roman" panose="02020603050405020304" pitchFamily="18" charset="0"/>
              </a:rPr>
              <a:t>Texas Board rules do not require courses from an Approved Provider list for engineers.</a:t>
            </a:r>
          </a:p>
          <a:p>
            <a:pPr>
              <a:spcBef>
                <a:spcPts val="0"/>
              </a:spcBef>
              <a:spcAft>
                <a:spcPts val="0"/>
              </a:spcAft>
            </a:pPr>
            <a:r>
              <a:rPr lang="en-US" sz="2000" dirty="0">
                <a:solidFill>
                  <a:schemeClr val="tx1"/>
                </a:solidFill>
                <a:cs typeface="Times New Roman" panose="02020603050405020304" pitchFamily="18" charset="0"/>
              </a:rPr>
              <a:t>TBPELS staff does not pre-approve courses.</a:t>
            </a:r>
          </a:p>
          <a:p>
            <a:pPr>
              <a:spcBef>
                <a:spcPts val="0"/>
              </a:spcBef>
              <a:spcAft>
                <a:spcPts val="0"/>
              </a:spcAft>
            </a:pPr>
            <a:r>
              <a:rPr lang="en-US" sz="2000" dirty="0">
                <a:solidFill>
                  <a:schemeClr val="tx1"/>
                </a:solidFill>
                <a:cs typeface="Times New Roman" panose="02020603050405020304" pitchFamily="18" charset="0"/>
              </a:rPr>
              <a:t>A Texas PE decides if a course is related to his or her practice and has “educational, technical, ethical, or managerial content”</a:t>
            </a:r>
          </a:p>
          <a:p>
            <a:pPr>
              <a:spcBef>
                <a:spcPts val="0"/>
              </a:spcBef>
              <a:spcAft>
                <a:spcPts val="0"/>
              </a:spcAft>
            </a:pPr>
            <a:r>
              <a:rPr lang="en-US" sz="2000" dirty="0">
                <a:solidFill>
                  <a:schemeClr val="tx1"/>
                </a:solidFill>
                <a:cs typeface="Times New Roman" panose="02020603050405020304" pitchFamily="18" charset="0"/>
              </a:rPr>
              <a:t>Keep in mind the goal of the Continuing Education program</a:t>
            </a:r>
          </a:p>
          <a:p>
            <a:pPr>
              <a:spcBef>
                <a:spcPts val="0"/>
              </a:spcBef>
              <a:spcAft>
                <a:spcPts val="0"/>
              </a:spcAft>
            </a:pPr>
            <a:r>
              <a:rPr lang="en-US" sz="2000" dirty="0">
                <a:solidFill>
                  <a:schemeClr val="tx1"/>
                </a:solidFill>
                <a:cs typeface="Times New Roman" panose="02020603050405020304" pitchFamily="18" charset="0"/>
              </a:rPr>
              <a:t>Think about Continuing Education throughout the year</a:t>
            </a:r>
          </a:p>
          <a:p>
            <a:pPr marL="342900" lvl="1" indent="-342900">
              <a:lnSpc>
                <a:spcPct val="90000"/>
              </a:lnSpc>
            </a:pPr>
            <a:endParaRPr lang="en-US" sz="2000" dirty="0">
              <a:solidFill>
                <a:schemeClr val="tx1"/>
              </a:solidFill>
              <a:cs typeface="Times New Roman" panose="02020603050405020304" pitchFamily="18" charset="0"/>
            </a:endParaRPr>
          </a:p>
          <a:p>
            <a:pPr marL="400050" lvl="2" indent="0">
              <a:lnSpc>
                <a:spcPct val="90000"/>
              </a:lnSpc>
              <a:buNone/>
            </a:pPr>
            <a:endParaRPr lang="en-US" dirty="0">
              <a:latin typeface="Times New Roman" panose="02020603050405020304" pitchFamily="18" charset="0"/>
              <a:cs typeface="Times New Roman" panose="02020603050405020304" pitchFamily="18" charset="0"/>
            </a:endParaRPr>
          </a:p>
          <a:p>
            <a:pPr marL="342900" lvl="1" indent="-342900">
              <a:lnSpc>
                <a:spcPct val="90000"/>
              </a:lnSpc>
              <a:buFontTx/>
              <a:buChar char="•"/>
            </a:pPr>
            <a:endParaRPr lang="en-US" dirty="0">
              <a:latin typeface="Times New Roman" panose="02020603050405020304" pitchFamily="18" charset="0"/>
              <a:cs typeface="Times New Roman" panose="02020603050405020304" pitchFamily="18" charset="0"/>
            </a:endParaRPr>
          </a:p>
          <a:p>
            <a:pPr marL="342900" lvl="1" indent="-342900" eaLnBrk="1" hangingPunct="1">
              <a:lnSpc>
                <a:spcPct val="90000"/>
              </a:lnSpc>
              <a:buNone/>
            </a:pPr>
            <a:endParaRPr lang="en-US" dirty="0">
              <a:latin typeface="Times New Roman" panose="02020603050405020304" pitchFamily="18" charset="0"/>
              <a:cs typeface="Times New Roman" panose="02020603050405020304" pitchFamily="18" charset="0"/>
            </a:endParaRPr>
          </a:p>
        </p:txBody>
      </p:sp>
      <p:sp>
        <p:nvSpPr>
          <p:cNvPr id="23554" name="Rectangle 2"/>
          <p:cNvSpPr>
            <a:spLocks noGrp="1" noChangeArrowheads="1"/>
          </p:cNvSpPr>
          <p:nvPr>
            <p:ph type="title"/>
          </p:nvPr>
        </p:nvSpPr>
        <p:spPr>
          <a:xfrm>
            <a:off x="571500" y="234659"/>
            <a:ext cx="8229600" cy="990600"/>
          </a:xfrm>
        </p:spPr>
        <p:txBody>
          <a:bodyPr vert="horz" wrap="square" lIns="92075" tIns="46038" rIns="92075" bIns="46038" numCol="1" anchor="b" anchorCtr="0" compatLnSpc="1">
            <a:prstTxWarp prst="textNoShape">
              <a:avLst/>
            </a:prstTxWarp>
          </a:bodyPr>
          <a:lstStyle/>
          <a:p>
            <a:pPr eaLnBrk="1" hangingPunct="1"/>
            <a:r>
              <a:rPr lang="en-US" dirty="0"/>
              <a:t>Continuing</a:t>
            </a:r>
            <a:r>
              <a:rPr lang="en-US" b="1" dirty="0"/>
              <a:t> </a:t>
            </a:r>
            <a:r>
              <a:rPr lang="en-US" dirty="0"/>
              <a:t>Education</a:t>
            </a:r>
          </a:p>
        </p:txBody>
      </p:sp>
    </p:spTree>
    <p:extLst>
      <p:ext uri="{BB962C8B-B14F-4D97-AF65-F5344CB8AC3E}">
        <p14:creationId xmlns:p14="http://schemas.microsoft.com/office/powerpoint/2010/main" val="295604445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3">
            <a:extLst>
              <a:ext uri="{FF2B5EF4-FFF2-40B4-BE49-F238E27FC236}">
                <a16:creationId xmlns:a16="http://schemas.microsoft.com/office/drawing/2014/main" id="{092D0E68-21C4-41C1-965C-E8150C8C9797}"/>
              </a:ext>
            </a:extLst>
          </p:cNvPr>
          <p:cNvSpPr txBox="1">
            <a:spLocks noChangeArrowheads="1"/>
          </p:cNvSpPr>
          <p:nvPr/>
        </p:nvSpPr>
        <p:spPr bwMode="auto">
          <a:xfrm>
            <a:off x="1066800" y="2125914"/>
            <a:ext cx="6858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Garamond"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defTabSz="914400">
              <a:buFontTx/>
              <a:buNone/>
            </a:pPr>
            <a:endParaRPr lang="en-US" kern="0" dirty="0">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0A94CF86-CF96-4134-ADFC-2A99D622E00B}"/>
              </a:ext>
            </a:extLst>
          </p:cNvPr>
          <p:cNvSpPr>
            <a:spLocks noGrp="1"/>
          </p:cNvSpPr>
          <p:nvPr>
            <p:ph type="title"/>
          </p:nvPr>
        </p:nvSpPr>
        <p:spPr>
          <a:xfrm>
            <a:off x="866440" y="572166"/>
            <a:ext cx="6343202" cy="709865"/>
          </a:xfrm>
        </p:spPr>
        <p:txBody>
          <a:bodyPr/>
          <a:lstStyle/>
          <a:p>
            <a:r>
              <a:rPr lang="en-US" dirty="0"/>
              <a:t>Webinar Info</a:t>
            </a:r>
          </a:p>
        </p:txBody>
      </p:sp>
      <p:sp>
        <p:nvSpPr>
          <p:cNvPr id="4" name="Content Placeholder 3">
            <a:extLst>
              <a:ext uri="{FF2B5EF4-FFF2-40B4-BE49-F238E27FC236}">
                <a16:creationId xmlns:a16="http://schemas.microsoft.com/office/drawing/2014/main" id="{F0173BAC-F79E-462B-9D80-97105A489A86}"/>
              </a:ext>
            </a:extLst>
          </p:cNvPr>
          <p:cNvSpPr>
            <a:spLocks noGrp="1"/>
          </p:cNvSpPr>
          <p:nvPr>
            <p:ph idx="1"/>
          </p:nvPr>
        </p:nvSpPr>
        <p:spPr>
          <a:xfrm>
            <a:off x="1219200" y="2125914"/>
            <a:ext cx="6343201" cy="3530600"/>
          </a:xfrm>
        </p:spPr>
        <p:txBody>
          <a:bodyPr>
            <a:normAutofit/>
          </a:bodyPr>
          <a:lstStyle/>
          <a:p>
            <a:r>
              <a:rPr lang="en-US" sz="2000" dirty="0"/>
              <a:t>Webinar audio can be heard through your computer speakers or phone.</a:t>
            </a:r>
          </a:p>
          <a:p>
            <a:r>
              <a:rPr lang="en-US" sz="2000" dirty="0"/>
              <a:t>All attendees will be in Listen-only mode.  </a:t>
            </a:r>
          </a:p>
          <a:p>
            <a:r>
              <a:rPr lang="en-US" sz="2000" dirty="0"/>
              <a:t>During the presentation, use the Question feature in the webinar software, not the chat feature or the hand raising feature. </a:t>
            </a:r>
          </a:p>
          <a:p>
            <a:r>
              <a:rPr lang="en-US" sz="2000" dirty="0"/>
              <a:t>If there are questions, not addressed, please email the presenter.</a:t>
            </a:r>
          </a:p>
          <a:p>
            <a:endParaRPr lang="en-US" dirty="0"/>
          </a:p>
          <a:p>
            <a:endParaRPr lang="en-US" dirty="0"/>
          </a:p>
        </p:txBody>
      </p:sp>
    </p:spTree>
    <p:extLst>
      <p:ext uri="{BB962C8B-B14F-4D97-AF65-F5344CB8AC3E}">
        <p14:creationId xmlns:p14="http://schemas.microsoft.com/office/powerpoint/2010/main" val="1519945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571500" y="2393271"/>
            <a:ext cx="8001000" cy="3927475"/>
          </a:xfrm>
        </p:spPr>
        <p:txBody>
          <a:bodyPr vert="horz" wrap="square" lIns="92075" tIns="46038" rIns="92075" bIns="46038" numCol="1" anchor="t" anchorCtr="0" compatLnSpc="1">
            <a:prstTxWarp prst="textNoShape">
              <a:avLst/>
            </a:prstTxWarp>
          </a:bodyPr>
          <a:lstStyle/>
          <a:p>
            <a:pPr marL="0" lvl="1" indent="0">
              <a:lnSpc>
                <a:spcPct val="90000"/>
              </a:lnSpc>
              <a:buNone/>
            </a:pPr>
            <a:r>
              <a:rPr lang="en-US" sz="2000" dirty="0">
                <a:solidFill>
                  <a:schemeClr val="tx1"/>
                </a:solidFill>
                <a:cs typeface="Times New Roman" panose="02020603050405020304" pitchFamily="18" charset="0"/>
              </a:rPr>
              <a:t>NCEES system for Continuing Professional Competence (CPC) tracking and reporting</a:t>
            </a:r>
          </a:p>
          <a:p>
            <a:pPr marL="742950" lvl="2" indent="-342900">
              <a:lnSpc>
                <a:spcPct val="90000"/>
              </a:lnSpc>
            </a:pPr>
            <a:r>
              <a:rPr lang="en-US" sz="1800" dirty="0">
                <a:solidFill>
                  <a:schemeClr val="tx1"/>
                </a:solidFill>
                <a:cs typeface="Times New Roman" panose="02020603050405020304" pitchFamily="18" charset="0"/>
              </a:rPr>
              <a:t>No fee to register and create an account</a:t>
            </a:r>
          </a:p>
          <a:p>
            <a:pPr marL="742950" lvl="2" indent="-342900">
              <a:lnSpc>
                <a:spcPct val="90000"/>
              </a:lnSpc>
            </a:pPr>
            <a:r>
              <a:rPr lang="en-US" sz="1800" dirty="0">
                <a:solidFill>
                  <a:schemeClr val="tx1"/>
                </a:solidFill>
                <a:cs typeface="Times New Roman" panose="02020603050405020304" pitchFamily="18" charset="0"/>
              </a:rPr>
              <a:t>Upload documentation</a:t>
            </a:r>
          </a:p>
          <a:p>
            <a:pPr marL="742950" lvl="2" indent="-342900">
              <a:lnSpc>
                <a:spcPct val="90000"/>
              </a:lnSpc>
            </a:pPr>
            <a:r>
              <a:rPr lang="en-US" sz="1800" dirty="0">
                <a:solidFill>
                  <a:schemeClr val="tx1"/>
                </a:solidFill>
                <a:cs typeface="Times New Roman" panose="02020603050405020304" pitchFamily="18" charset="0"/>
              </a:rPr>
              <a:t>Report as needed for different Boards</a:t>
            </a:r>
          </a:p>
          <a:p>
            <a:pPr marL="342900" lvl="1" indent="-342900">
              <a:lnSpc>
                <a:spcPct val="90000"/>
              </a:lnSpc>
            </a:pPr>
            <a:endParaRPr lang="en-US" sz="2000" dirty="0">
              <a:solidFill>
                <a:schemeClr val="tx1"/>
              </a:solidFill>
              <a:cs typeface="Times New Roman" panose="02020603050405020304" pitchFamily="18" charset="0"/>
            </a:endParaRPr>
          </a:p>
          <a:p>
            <a:pPr marL="342900" lvl="1" indent="-342900">
              <a:lnSpc>
                <a:spcPct val="90000"/>
              </a:lnSpc>
            </a:pPr>
            <a:r>
              <a:rPr lang="en-US" sz="2000" u="sng" dirty="0">
                <a:solidFill>
                  <a:schemeClr val="tx1"/>
                </a:solidFill>
                <a:cs typeface="Times New Roman" panose="02020603050405020304" pitchFamily="18" charset="0"/>
              </a:rPr>
              <a:t>http://ncees.org/cpc/ </a:t>
            </a:r>
          </a:p>
          <a:p>
            <a:pPr marL="400050" lvl="2" indent="0">
              <a:lnSpc>
                <a:spcPct val="90000"/>
              </a:lnSpc>
              <a:buNone/>
            </a:pPr>
            <a:endParaRPr lang="en-US" dirty="0">
              <a:latin typeface="Times New Roman" panose="02020603050405020304" pitchFamily="18" charset="0"/>
              <a:cs typeface="Times New Roman" panose="02020603050405020304" pitchFamily="18" charset="0"/>
            </a:endParaRPr>
          </a:p>
          <a:p>
            <a:pPr marL="342900" lvl="1" indent="-342900">
              <a:lnSpc>
                <a:spcPct val="90000"/>
              </a:lnSpc>
              <a:buFontTx/>
              <a:buChar char="•"/>
            </a:pPr>
            <a:endParaRPr lang="en-US" dirty="0">
              <a:latin typeface="Times New Roman" panose="02020603050405020304" pitchFamily="18" charset="0"/>
              <a:cs typeface="Times New Roman" panose="02020603050405020304" pitchFamily="18" charset="0"/>
            </a:endParaRPr>
          </a:p>
          <a:p>
            <a:pPr marL="342900" lvl="1" indent="-342900" eaLnBrk="1" hangingPunct="1">
              <a:lnSpc>
                <a:spcPct val="90000"/>
              </a:lnSpc>
              <a:buNone/>
            </a:pPr>
            <a:endParaRPr lang="en-US" dirty="0">
              <a:latin typeface="Times New Roman" panose="02020603050405020304" pitchFamily="18" charset="0"/>
              <a:cs typeface="Times New Roman" panose="02020603050405020304" pitchFamily="18" charset="0"/>
            </a:endParaRPr>
          </a:p>
        </p:txBody>
      </p:sp>
      <p:sp>
        <p:nvSpPr>
          <p:cNvPr id="23554" name="Rectangle 2"/>
          <p:cNvSpPr>
            <a:spLocks noGrp="1" noChangeArrowheads="1"/>
          </p:cNvSpPr>
          <p:nvPr>
            <p:ph type="title"/>
          </p:nvPr>
        </p:nvSpPr>
        <p:spPr>
          <a:xfrm>
            <a:off x="571500" y="234659"/>
            <a:ext cx="8229600" cy="990600"/>
          </a:xfrm>
        </p:spPr>
        <p:txBody>
          <a:bodyPr vert="horz" wrap="square" lIns="92075" tIns="46038" rIns="92075" bIns="46038" numCol="1" anchor="b" anchorCtr="0" compatLnSpc="1">
            <a:prstTxWarp prst="textNoShape">
              <a:avLst/>
            </a:prstTxWarp>
          </a:bodyPr>
          <a:lstStyle/>
          <a:p>
            <a:pPr eaLnBrk="1" hangingPunct="1"/>
            <a:r>
              <a:rPr lang="en-US" dirty="0"/>
              <a:t>Continuing</a:t>
            </a:r>
            <a:r>
              <a:rPr lang="en-US" b="1" dirty="0"/>
              <a:t> </a:t>
            </a:r>
            <a:r>
              <a:rPr lang="en-US" dirty="0"/>
              <a:t>Education</a:t>
            </a:r>
          </a:p>
        </p:txBody>
      </p:sp>
    </p:spTree>
    <p:extLst>
      <p:ext uri="{BB962C8B-B14F-4D97-AF65-F5344CB8AC3E}">
        <p14:creationId xmlns:p14="http://schemas.microsoft.com/office/powerpoint/2010/main" val="164363047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1045191" y="2108294"/>
            <a:ext cx="6858000" cy="28575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noAutofit/>
          </a:bodyPr>
          <a:lstStyle/>
          <a:p>
            <a:pPr marL="0" indent="0" algn="ctr">
              <a:buNone/>
            </a:pPr>
            <a:r>
              <a:rPr lang="en-US" sz="2400" dirty="0"/>
              <a:t>Technical / Ethical / Professional</a:t>
            </a:r>
            <a:endParaRPr lang="en-US" sz="2400" dirty="0">
              <a:solidFill>
                <a:srgbClr val="000000"/>
              </a:solidFill>
            </a:endParaRPr>
          </a:p>
          <a:p>
            <a:pPr marL="457200" lvl="1" indent="0">
              <a:buNone/>
            </a:pPr>
            <a:r>
              <a:rPr lang="en-US" sz="2000" dirty="0">
                <a:solidFill>
                  <a:srgbClr val="000000"/>
                </a:solidFill>
                <a:cs typeface="Times New Roman" panose="02020603050405020304" pitchFamily="18" charset="0"/>
              </a:rPr>
              <a:t>Approximately 600 Cases opened last year</a:t>
            </a:r>
          </a:p>
          <a:p>
            <a:pPr lvl="1"/>
            <a:r>
              <a:rPr lang="en-US" sz="2000" dirty="0">
                <a:solidFill>
                  <a:srgbClr val="000000"/>
                </a:solidFill>
                <a:cs typeface="Times New Roman" panose="02020603050405020304" pitchFamily="18" charset="0"/>
              </a:rPr>
              <a:t>~69,000 licensed PEs</a:t>
            </a:r>
          </a:p>
          <a:p>
            <a:pPr lvl="1"/>
            <a:r>
              <a:rPr lang="en-US" sz="2000" dirty="0">
                <a:solidFill>
                  <a:srgbClr val="000000"/>
                </a:solidFill>
                <a:cs typeface="Times New Roman" panose="02020603050405020304" pitchFamily="18" charset="0"/>
              </a:rPr>
              <a:t>~2,800 registered RPLS</a:t>
            </a:r>
            <a:endParaRPr lang="en-US" sz="2800" dirty="0">
              <a:solidFill>
                <a:srgbClr val="000000"/>
              </a:solidFill>
              <a:cs typeface="Times New Roman" panose="02020603050405020304" pitchFamily="18" charset="0"/>
            </a:endParaRPr>
          </a:p>
          <a:p>
            <a:pPr lvl="1">
              <a:buFont typeface="Wingdings" panose="05000000000000000000" pitchFamily="2" charset="2"/>
              <a:buChar char="§"/>
            </a:pPr>
            <a:r>
              <a:rPr lang="en-US" sz="2000" dirty="0">
                <a:solidFill>
                  <a:srgbClr val="000000"/>
                </a:solidFill>
                <a:cs typeface="Times New Roman" panose="02020603050405020304" pitchFamily="18" charset="0"/>
              </a:rPr>
              <a:t>About 65% resolved with Voluntary Compliance</a:t>
            </a:r>
          </a:p>
          <a:p>
            <a:pPr lvl="1">
              <a:buFont typeface="Wingdings" panose="05000000000000000000" pitchFamily="2" charset="2"/>
              <a:buChar char="§"/>
            </a:pPr>
            <a:r>
              <a:rPr lang="en-US" sz="2000" dirty="0">
                <a:solidFill>
                  <a:srgbClr val="000000"/>
                </a:solidFill>
                <a:cs typeface="Times New Roman" panose="02020603050405020304" pitchFamily="18" charset="0"/>
              </a:rPr>
              <a:t>Board action includes range of action up to revocation</a:t>
            </a:r>
          </a:p>
          <a:p>
            <a:pPr lvl="1">
              <a:buFont typeface="Wingdings" panose="05000000000000000000" pitchFamily="2" charset="2"/>
              <a:buChar char="§"/>
            </a:pPr>
            <a:r>
              <a:rPr lang="en-US" sz="2000" dirty="0">
                <a:solidFill>
                  <a:srgbClr val="000000"/>
                </a:solidFill>
                <a:cs typeface="Times New Roman" panose="02020603050405020304" pitchFamily="18" charset="0"/>
              </a:rPr>
              <a:t>Less than 10% Dismissed</a:t>
            </a:r>
          </a:p>
          <a:p>
            <a:pPr marL="0" indent="0">
              <a:buNone/>
            </a:pPr>
            <a:endParaRPr lang="en-US" sz="2400" dirty="0"/>
          </a:p>
        </p:txBody>
      </p:sp>
      <p:sp>
        <p:nvSpPr>
          <p:cNvPr id="15362" name="Rectangle 2"/>
          <p:cNvSpPr>
            <a:spLocks noGrp="1" noChangeArrowheads="1"/>
          </p:cNvSpPr>
          <p:nvPr>
            <p:ph type="title"/>
          </p:nvPr>
        </p:nvSpPr>
        <p:spPr>
          <a:xfrm>
            <a:off x="702291" y="692020"/>
            <a:ext cx="7543800" cy="56865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b" anchorCtr="0" compatLnSpc="1">
            <a:prstTxWarp prst="textNoShape">
              <a:avLst/>
            </a:prstTxWarp>
            <a:noAutofit/>
          </a:bodyPr>
          <a:lstStyle/>
          <a:p>
            <a:r>
              <a:rPr lang="en-US" cap="small" dirty="0"/>
              <a:t>Compliance &amp; Enforcement</a:t>
            </a:r>
          </a:p>
        </p:txBody>
      </p:sp>
    </p:spTree>
    <p:extLst>
      <p:ext uri="{BB962C8B-B14F-4D97-AF65-F5344CB8AC3E}">
        <p14:creationId xmlns:p14="http://schemas.microsoft.com/office/powerpoint/2010/main" val="4011421475"/>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a:xfrm>
            <a:off x="457200" y="1980335"/>
            <a:ext cx="8229600" cy="3652837"/>
          </a:xfrm>
        </p:spPr>
        <p:txBody>
          <a:bodyPr>
            <a:normAutofit/>
          </a:bodyPr>
          <a:lstStyle/>
          <a:p>
            <a:r>
              <a:rPr lang="en-US" sz="2400" dirty="0"/>
              <a:t>Mail, email, phone, facsimile – all are acceptable for initial contact</a:t>
            </a:r>
          </a:p>
          <a:p>
            <a:pPr lvl="1"/>
            <a:r>
              <a:rPr lang="en-US" sz="1400" dirty="0">
                <a:cs typeface="Times New Roman" panose="02020603050405020304" pitchFamily="18" charset="0"/>
              </a:rPr>
              <a:t>Anonymous complaints are accepted</a:t>
            </a:r>
          </a:p>
          <a:p>
            <a:r>
              <a:rPr lang="en-US" sz="2400" dirty="0"/>
              <a:t>A complaint form or detailed letter/email  is needed to cover all the bases</a:t>
            </a:r>
          </a:p>
          <a:p>
            <a:pPr lvl="1"/>
            <a:r>
              <a:rPr lang="en-US" sz="1400" dirty="0">
                <a:cs typeface="Times New Roman" panose="02020603050405020304" pitchFamily="18" charset="0"/>
              </a:rPr>
              <a:t>Forms can be found Online</a:t>
            </a:r>
          </a:p>
          <a:p>
            <a:r>
              <a:rPr lang="en-US" sz="2400" dirty="0"/>
              <a:t>Provide specific instances of violation</a:t>
            </a:r>
          </a:p>
          <a:p>
            <a:r>
              <a:rPr lang="en-US" sz="2400" dirty="0"/>
              <a:t>Provide evidence to show probable cause</a:t>
            </a:r>
          </a:p>
        </p:txBody>
      </p:sp>
      <p:sp>
        <p:nvSpPr>
          <p:cNvPr id="34818" name="Title 1"/>
          <p:cNvSpPr>
            <a:spLocks noGrp="1"/>
          </p:cNvSpPr>
          <p:nvPr>
            <p:ph type="title"/>
          </p:nvPr>
        </p:nvSpPr>
        <p:spPr>
          <a:xfrm>
            <a:off x="457200" y="440134"/>
            <a:ext cx="8229600" cy="1143000"/>
          </a:xfrm>
        </p:spPr>
        <p:txBody>
          <a:bodyPr>
            <a:normAutofit/>
          </a:bodyPr>
          <a:lstStyle/>
          <a:p>
            <a:r>
              <a:rPr lang="en-US" dirty="0"/>
              <a:t>Enforcement - Filing A Complaint</a:t>
            </a:r>
            <a:endParaRPr lang="en-US" sz="2800" dirty="0"/>
          </a:p>
        </p:txBody>
      </p:sp>
    </p:spTree>
    <p:extLst>
      <p:ext uri="{BB962C8B-B14F-4D97-AF65-F5344CB8AC3E}">
        <p14:creationId xmlns:p14="http://schemas.microsoft.com/office/powerpoint/2010/main" val="13458162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457200" y="2109374"/>
            <a:ext cx="8229600" cy="4049712"/>
          </a:xfrm>
        </p:spPr>
        <p:txBody>
          <a:bodyPr>
            <a:normAutofit/>
          </a:bodyPr>
          <a:lstStyle/>
          <a:p>
            <a:r>
              <a:rPr lang="en-US" sz="2000" dirty="0"/>
              <a:t>Reprimands (Formal and Informal)</a:t>
            </a:r>
          </a:p>
          <a:p>
            <a:r>
              <a:rPr lang="en-US" sz="2000" dirty="0"/>
              <a:t>Suspension (possible probation)</a:t>
            </a:r>
          </a:p>
          <a:p>
            <a:r>
              <a:rPr lang="en-US" sz="2000" dirty="0"/>
              <a:t>Refuse to Renew</a:t>
            </a:r>
          </a:p>
          <a:p>
            <a:r>
              <a:rPr lang="en-US" sz="2000" dirty="0"/>
              <a:t>Revocation</a:t>
            </a:r>
          </a:p>
          <a:p>
            <a:r>
              <a:rPr lang="en-US" sz="2000" dirty="0"/>
              <a:t>$5,000 per violation per day (Eng) / $1,500 (LS)</a:t>
            </a:r>
          </a:p>
          <a:p>
            <a:r>
              <a:rPr lang="en-US" sz="2000" dirty="0"/>
              <a:t>Cease and Desist Orders</a:t>
            </a:r>
          </a:p>
          <a:p>
            <a:r>
              <a:rPr lang="en-US" sz="2000" dirty="0"/>
              <a:t>Emergency Suspension</a:t>
            </a:r>
          </a:p>
        </p:txBody>
      </p:sp>
      <p:sp>
        <p:nvSpPr>
          <p:cNvPr id="45058" name="Rectangle 2"/>
          <p:cNvSpPr>
            <a:spLocks noGrp="1" noChangeArrowheads="1"/>
          </p:cNvSpPr>
          <p:nvPr>
            <p:ph type="title"/>
          </p:nvPr>
        </p:nvSpPr>
        <p:spPr>
          <a:xfrm>
            <a:off x="457200" y="431628"/>
            <a:ext cx="8229600" cy="1143000"/>
          </a:xfrm>
        </p:spPr>
        <p:txBody>
          <a:bodyPr/>
          <a:lstStyle/>
          <a:p>
            <a:r>
              <a:rPr lang="en-US" dirty="0"/>
              <a:t>Board Actions</a:t>
            </a:r>
          </a:p>
        </p:txBody>
      </p:sp>
    </p:spTree>
    <p:extLst>
      <p:ext uri="{BB962C8B-B14F-4D97-AF65-F5344CB8AC3E}">
        <p14:creationId xmlns:p14="http://schemas.microsoft.com/office/powerpoint/2010/main" val="29950047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457200" y="2282178"/>
            <a:ext cx="8229600" cy="2829420"/>
          </a:xfrm>
        </p:spPr>
        <p:txBody>
          <a:bodyPr>
            <a:normAutofit fontScale="85000" lnSpcReduction="20000"/>
          </a:bodyPr>
          <a:lstStyle/>
          <a:p>
            <a:r>
              <a:rPr lang="en-US" sz="2800" dirty="0"/>
              <a:t>Ethics Courses</a:t>
            </a:r>
          </a:p>
          <a:p>
            <a:pPr lvl="1"/>
            <a:r>
              <a:rPr lang="en-US" sz="2400" dirty="0">
                <a:cs typeface="Times New Roman" panose="02020603050405020304" pitchFamily="18" charset="0"/>
              </a:rPr>
              <a:t>National Institute for Engineering Ethics (Texas Tech)</a:t>
            </a:r>
          </a:p>
          <a:p>
            <a:r>
              <a:rPr lang="en-US" sz="2800" dirty="0"/>
              <a:t>Technical Courses</a:t>
            </a:r>
          </a:p>
          <a:p>
            <a:r>
              <a:rPr lang="en-US" sz="2800" dirty="0"/>
              <a:t>Restitution</a:t>
            </a:r>
          </a:p>
          <a:p>
            <a:r>
              <a:rPr lang="en-US" sz="2800" dirty="0"/>
              <a:t>Practice limitations</a:t>
            </a:r>
          </a:p>
          <a:p>
            <a:r>
              <a:rPr lang="en-US" sz="2800" dirty="0"/>
              <a:t>Civil or Criminal cases</a:t>
            </a:r>
          </a:p>
          <a:p>
            <a:pPr lvl="1"/>
            <a:r>
              <a:rPr lang="en-US" sz="2400" dirty="0">
                <a:cs typeface="Times New Roman" panose="02020603050405020304" pitchFamily="18" charset="0"/>
              </a:rPr>
              <a:t>Assisting Jurisdictional Authorities</a:t>
            </a:r>
          </a:p>
        </p:txBody>
      </p:sp>
      <p:sp>
        <p:nvSpPr>
          <p:cNvPr id="45058" name="Rectangle 2"/>
          <p:cNvSpPr>
            <a:spLocks noGrp="1" noChangeArrowheads="1"/>
          </p:cNvSpPr>
          <p:nvPr>
            <p:ph type="title"/>
          </p:nvPr>
        </p:nvSpPr>
        <p:spPr>
          <a:xfrm>
            <a:off x="457200" y="433009"/>
            <a:ext cx="8229600" cy="1143000"/>
          </a:xfrm>
        </p:spPr>
        <p:txBody>
          <a:bodyPr>
            <a:normAutofit/>
          </a:bodyPr>
          <a:lstStyle/>
          <a:p>
            <a:r>
              <a:rPr lang="en-US" dirty="0"/>
              <a:t>Additional Enforcement Options</a:t>
            </a:r>
          </a:p>
        </p:txBody>
      </p:sp>
    </p:spTree>
    <p:extLst>
      <p:ext uri="{BB962C8B-B14F-4D97-AF65-F5344CB8AC3E}">
        <p14:creationId xmlns:p14="http://schemas.microsoft.com/office/powerpoint/2010/main" val="3236676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457200" y="2438201"/>
            <a:ext cx="8229600" cy="3665888"/>
          </a:xfrm>
        </p:spPr>
        <p:txBody>
          <a:bodyPr>
            <a:normAutofit/>
          </a:bodyPr>
          <a:lstStyle/>
          <a:p>
            <a:pPr marL="0" indent="0">
              <a:buNone/>
            </a:pPr>
            <a:r>
              <a:rPr lang="en-US" sz="2000" dirty="0"/>
              <a:t>By law, all violations, except informal reprimands, must be published</a:t>
            </a:r>
          </a:p>
          <a:p>
            <a:pPr lvl="1"/>
            <a:r>
              <a:rPr lang="en-US" sz="1800" dirty="0">
                <a:cs typeface="Times New Roman" panose="02020603050405020304" pitchFamily="18" charset="0"/>
              </a:rPr>
              <a:t>On TBPELS website by Board Meeting Date</a:t>
            </a:r>
          </a:p>
          <a:p>
            <a:pPr lvl="1"/>
            <a:r>
              <a:rPr lang="en-US" sz="1800" dirty="0">
                <a:cs typeface="Times New Roman" panose="02020603050405020304" pitchFamily="18" charset="0"/>
              </a:rPr>
              <a:t>Added to NCEES Enforcement Exchange (national database) </a:t>
            </a:r>
          </a:p>
          <a:p>
            <a:pPr lvl="1"/>
            <a:r>
              <a:rPr lang="en-US" sz="1800" dirty="0">
                <a:cs typeface="Times New Roman" panose="02020603050405020304" pitchFamily="18" charset="0"/>
              </a:rPr>
              <a:t>Published in the newsletter which is mailed at least annually and quarterly E-newsletter emails</a:t>
            </a:r>
          </a:p>
          <a:p>
            <a:endParaRPr lang="en-US" sz="2000" dirty="0"/>
          </a:p>
        </p:txBody>
      </p:sp>
      <p:sp>
        <p:nvSpPr>
          <p:cNvPr id="46082" name="Title 1"/>
          <p:cNvSpPr>
            <a:spLocks noGrp="1"/>
          </p:cNvSpPr>
          <p:nvPr>
            <p:ph type="title"/>
          </p:nvPr>
        </p:nvSpPr>
        <p:spPr>
          <a:xfrm>
            <a:off x="457200" y="403863"/>
            <a:ext cx="8229600" cy="1143000"/>
          </a:xfrm>
        </p:spPr>
        <p:txBody>
          <a:bodyPr/>
          <a:lstStyle/>
          <a:p>
            <a:r>
              <a:rPr lang="en-US" dirty="0"/>
              <a:t>Enforcement</a:t>
            </a:r>
          </a:p>
        </p:txBody>
      </p:sp>
    </p:spTree>
    <p:extLst>
      <p:ext uri="{BB962C8B-B14F-4D97-AF65-F5344CB8AC3E}">
        <p14:creationId xmlns:p14="http://schemas.microsoft.com/office/powerpoint/2010/main" val="4224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457200" y="2120084"/>
            <a:ext cx="8229600" cy="3652837"/>
          </a:xfrm>
        </p:spPr>
        <p:txBody>
          <a:bodyPr>
            <a:normAutofit/>
          </a:bodyPr>
          <a:lstStyle/>
          <a:p>
            <a:pPr eaLnBrk="1" hangingPunct="1">
              <a:defRPr/>
            </a:pPr>
            <a:r>
              <a:rPr lang="en-US" sz="2000" dirty="0"/>
              <a:t>CLEAR:</a:t>
            </a:r>
          </a:p>
          <a:p>
            <a:pPr lvl="1" eaLnBrk="1" hangingPunct="1">
              <a:defRPr/>
            </a:pPr>
            <a:r>
              <a:rPr lang="en-US" sz="1800" dirty="0">
                <a:cs typeface="Times New Roman" panose="02020603050405020304" pitchFamily="18" charset="0"/>
              </a:rPr>
              <a:t>Communication (between all parties)</a:t>
            </a:r>
          </a:p>
          <a:p>
            <a:pPr lvl="1" eaLnBrk="1" hangingPunct="1">
              <a:defRPr/>
            </a:pPr>
            <a:r>
              <a:rPr lang="en-US" sz="1800" dirty="0">
                <a:cs typeface="Times New Roman" panose="02020603050405020304" pitchFamily="18" charset="0"/>
              </a:rPr>
              <a:t>Contract (expectations and responsibilities)</a:t>
            </a:r>
          </a:p>
          <a:p>
            <a:pPr lvl="1" eaLnBrk="1" hangingPunct="1">
              <a:defRPr/>
            </a:pPr>
            <a:r>
              <a:rPr lang="en-US" sz="1800" dirty="0">
                <a:cs typeface="Times New Roman" panose="02020603050405020304" pitchFamily="18" charset="0"/>
              </a:rPr>
              <a:t>Calculations and designs (be prepared to support)</a:t>
            </a:r>
          </a:p>
          <a:p>
            <a:pPr eaLnBrk="1" hangingPunct="1">
              <a:defRPr/>
            </a:pPr>
            <a:r>
              <a:rPr lang="en-US" sz="2000" dirty="0"/>
              <a:t>Keep your Documentation</a:t>
            </a:r>
          </a:p>
          <a:p>
            <a:pPr eaLnBrk="1" hangingPunct="1">
              <a:defRPr/>
            </a:pPr>
            <a:endParaRPr lang="en-US" dirty="0"/>
          </a:p>
          <a:p>
            <a:pPr marL="0" indent="0" eaLnBrk="1" hangingPunct="1">
              <a:buNone/>
              <a:defRPr/>
            </a:pPr>
            <a:r>
              <a:rPr lang="en-US" sz="2400" i="1" dirty="0"/>
              <a:t>Most importantly – know the law and contact us if you have a question!</a:t>
            </a:r>
          </a:p>
        </p:txBody>
      </p:sp>
      <p:sp>
        <p:nvSpPr>
          <p:cNvPr id="47106" name="Rectangle 2"/>
          <p:cNvSpPr>
            <a:spLocks noGrp="1" noChangeArrowheads="1"/>
          </p:cNvSpPr>
          <p:nvPr>
            <p:ph type="title"/>
          </p:nvPr>
        </p:nvSpPr>
        <p:spPr>
          <a:xfrm>
            <a:off x="457200" y="418007"/>
            <a:ext cx="8229600" cy="1143000"/>
          </a:xfrm>
        </p:spPr>
        <p:txBody>
          <a:bodyPr/>
          <a:lstStyle/>
          <a:p>
            <a:pPr eaLnBrk="1" hangingPunct="1"/>
            <a:r>
              <a:rPr lang="en-US" dirty="0"/>
              <a:t>Preventing Complaints</a:t>
            </a:r>
          </a:p>
        </p:txBody>
      </p:sp>
    </p:spTree>
    <p:extLst>
      <p:ext uri="{BB962C8B-B14F-4D97-AF65-F5344CB8AC3E}">
        <p14:creationId xmlns:p14="http://schemas.microsoft.com/office/powerpoint/2010/main" val="344255243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94830"/>
            <a:ext cx="8229600" cy="3553653"/>
          </a:xfrm>
        </p:spPr>
        <p:txBody>
          <a:bodyPr>
            <a:normAutofit/>
          </a:bodyPr>
          <a:lstStyle/>
          <a:p>
            <a:r>
              <a:rPr lang="en-US" sz="2000" dirty="0">
                <a:solidFill>
                  <a:schemeClr val="tx1"/>
                </a:solidFill>
              </a:rPr>
              <a:t>Provision Added to TEPA in 2003</a:t>
            </a:r>
          </a:p>
          <a:p>
            <a:r>
              <a:rPr lang="en-US" sz="2000" dirty="0">
                <a:solidFill>
                  <a:schemeClr val="tx1"/>
                </a:solidFill>
              </a:rPr>
              <a:t>Allows Board to develop formal written interpretations of law and rules for specific or hypothetical ‘Gray Areas’</a:t>
            </a:r>
          </a:p>
          <a:p>
            <a:r>
              <a:rPr lang="en-US" sz="2000" dirty="0">
                <a:solidFill>
                  <a:schemeClr val="tx1"/>
                </a:solidFill>
              </a:rPr>
              <a:t>~50 interpretations for a variety of subjects</a:t>
            </a:r>
          </a:p>
          <a:p>
            <a:pPr lvl="1"/>
            <a:r>
              <a:rPr lang="en-US" sz="1800" u="sng" dirty="0">
                <a:solidFill>
                  <a:schemeClr val="tx1"/>
                </a:solidFill>
                <a:cs typeface="Times New Roman" panose="02020603050405020304" pitchFamily="18" charset="0"/>
              </a:rPr>
              <a:t>http://pels.texas.gov/policy.htm</a:t>
            </a:r>
            <a:r>
              <a:rPr lang="en-US" sz="1800" dirty="0">
                <a:solidFill>
                  <a:schemeClr val="tx1"/>
                </a:solidFill>
                <a:cs typeface="Times New Roman" panose="02020603050405020304" pitchFamily="18" charset="0"/>
              </a:rPr>
              <a:t> </a:t>
            </a:r>
          </a:p>
          <a:p>
            <a:r>
              <a:rPr lang="en-US" sz="2000" dirty="0">
                <a:solidFill>
                  <a:schemeClr val="tx1"/>
                </a:solidFill>
              </a:rPr>
              <a:t>How to submit PAO Request / Forms at:</a:t>
            </a:r>
          </a:p>
          <a:p>
            <a:pPr lvl="1"/>
            <a:r>
              <a:rPr lang="en-US" sz="1800" dirty="0">
                <a:solidFill>
                  <a:schemeClr val="tx1"/>
                </a:solidFill>
                <a:cs typeface="Times New Roman" panose="02020603050405020304" pitchFamily="18" charset="0"/>
                <a:hlinkClick r:id="" action="ppaction://noaction">
                  <a:extLst>
                    <a:ext uri="{A12FA001-AC4F-418D-AE19-62706E023703}">
                      <ahyp:hlinkClr xmlns:ahyp="http://schemas.microsoft.com/office/drawing/2018/hyperlinkcolor" val="tx"/>
                    </a:ext>
                  </a:extLst>
                </a:hlinkClick>
              </a:rPr>
              <a:t>http://pels.texas.gov/Policy_Advisory.htm</a:t>
            </a:r>
            <a:endParaRPr lang="en-US" sz="1800" dirty="0">
              <a:solidFill>
                <a:schemeClr val="tx1"/>
              </a:solidFill>
              <a:cs typeface="Times New Roman" panose="02020603050405020304" pitchFamily="18" charset="0"/>
            </a:endParaRPr>
          </a:p>
          <a:p>
            <a:endParaRPr lang="en-US" sz="2400" dirty="0"/>
          </a:p>
        </p:txBody>
      </p:sp>
      <p:sp>
        <p:nvSpPr>
          <p:cNvPr id="2" name="Title 1"/>
          <p:cNvSpPr>
            <a:spLocks noGrp="1"/>
          </p:cNvSpPr>
          <p:nvPr>
            <p:ph type="title"/>
          </p:nvPr>
        </p:nvSpPr>
        <p:spPr>
          <a:xfrm>
            <a:off x="457200" y="394372"/>
            <a:ext cx="8229600" cy="1143000"/>
          </a:xfrm>
        </p:spPr>
        <p:txBody>
          <a:bodyPr/>
          <a:lstStyle/>
          <a:p>
            <a:r>
              <a:rPr lang="en-US" dirty="0"/>
              <a:t>Engineering </a:t>
            </a:r>
            <a:r>
              <a:rPr lang="en-US" dirty="0">
                <a:latin typeface="+mn-lt"/>
              </a:rPr>
              <a:t>Policy</a:t>
            </a:r>
            <a:r>
              <a:rPr lang="en-US" dirty="0"/>
              <a:t> Advisory Opinions</a:t>
            </a:r>
          </a:p>
        </p:txBody>
      </p:sp>
    </p:spTree>
    <p:extLst>
      <p:ext uri="{BB962C8B-B14F-4D97-AF65-F5344CB8AC3E}">
        <p14:creationId xmlns:p14="http://schemas.microsoft.com/office/powerpoint/2010/main" val="35692594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p:cNvSpPr>
          <p:nvPr>
            <p:ph idx="1"/>
          </p:nvPr>
        </p:nvSpPr>
        <p:spPr>
          <a:xfrm>
            <a:off x="861391" y="2069665"/>
            <a:ext cx="7301948" cy="2940844"/>
          </a:xfrm>
        </p:spPr>
        <p:txBody>
          <a:bodyPr>
            <a:noAutofit/>
          </a:bodyPr>
          <a:lstStyle/>
          <a:p>
            <a:pPr marL="0" indent="0">
              <a:buNone/>
            </a:pPr>
            <a:r>
              <a:rPr lang="en-US" sz="2000" dirty="0">
                <a:solidFill>
                  <a:schemeClr val="tx1"/>
                </a:solidFill>
              </a:rPr>
              <a:t>We Need Your Help – Both Engineering and Surveying</a:t>
            </a:r>
          </a:p>
          <a:p>
            <a:pPr marL="0" indent="0">
              <a:buNone/>
            </a:pPr>
            <a:endParaRPr lang="en-US" sz="1600" dirty="0">
              <a:solidFill>
                <a:schemeClr val="tx1"/>
              </a:solidFill>
            </a:endParaRPr>
          </a:p>
          <a:p>
            <a:r>
              <a:rPr lang="en-US" sz="1600" dirty="0">
                <a:solidFill>
                  <a:schemeClr val="tx1"/>
                </a:solidFill>
              </a:rPr>
              <a:t>TBPELS keeps a list of qualified Technical Experts to be used to review Enforcement cases.</a:t>
            </a:r>
          </a:p>
          <a:p>
            <a:pPr lvl="1"/>
            <a:r>
              <a:rPr lang="en-US" dirty="0">
                <a:solidFill>
                  <a:schemeClr val="tx1"/>
                </a:solidFill>
                <a:cs typeface="Times New Roman" panose="02020603050405020304" pitchFamily="18" charset="0"/>
              </a:rPr>
              <a:t>Volunteer/Pro bono or Service Contract as appropriate</a:t>
            </a:r>
          </a:p>
          <a:p>
            <a:pPr lvl="1"/>
            <a:r>
              <a:rPr lang="en-US" dirty="0">
                <a:solidFill>
                  <a:schemeClr val="tx1"/>
                </a:solidFill>
                <a:cs typeface="Times New Roman" panose="02020603050405020304" pitchFamily="18" charset="0"/>
              </a:rPr>
              <a:t>Possible Continuing Education credit</a:t>
            </a:r>
          </a:p>
          <a:p>
            <a:pPr marL="0" indent="0">
              <a:buNone/>
            </a:pPr>
            <a:r>
              <a:rPr lang="en-US" sz="1600" dirty="0">
                <a:solidFill>
                  <a:schemeClr val="tx1"/>
                </a:solidFill>
              </a:rPr>
              <a:t>Find out More:</a:t>
            </a:r>
          </a:p>
          <a:p>
            <a:r>
              <a:rPr lang="en-US" sz="1600" dirty="0">
                <a:solidFill>
                  <a:schemeClr val="tx1"/>
                </a:solidFill>
              </a:rPr>
              <a:t>Board Rule 139.23</a:t>
            </a:r>
          </a:p>
          <a:p>
            <a:r>
              <a:rPr lang="en-US" sz="1600" u="sng" dirty="0">
                <a:solidFill>
                  <a:schemeClr val="tx1"/>
                </a:solidFill>
              </a:rPr>
              <a:t>http://pels.texas.gov/technical_experts.htm</a:t>
            </a:r>
            <a:r>
              <a:rPr lang="en-US" sz="1600" dirty="0">
                <a:solidFill>
                  <a:schemeClr val="tx1"/>
                </a:solidFill>
              </a:rPr>
              <a:t> </a:t>
            </a:r>
          </a:p>
        </p:txBody>
      </p:sp>
      <p:sp>
        <p:nvSpPr>
          <p:cNvPr id="12290" name="Rectangle 2"/>
          <p:cNvSpPr>
            <a:spLocks noGrp="1"/>
          </p:cNvSpPr>
          <p:nvPr>
            <p:ph type="title"/>
          </p:nvPr>
        </p:nvSpPr>
        <p:spPr>
          <a:xfrm>
            <a:off x="576469" y="572112"/>
            <a:ext cx="7871791" cy="857250"/>
          </a:xfrm>
        </p:spPr>
        <p:txBody>
          <a:bodyPr/>
          <a:lstStyle/>
          <a:p>
            <a:r>
              <a:rPr lang="en-US" dirty="0"/>
              <a:t>TBPELS – Technical Experts 	</a:t>
            </a:r>
          </a:p>
        </p:txBody>
      </p:sp>
    </p:spTree>
    <p:extLst>
      <p:ext uri="{BB962C8B-B14F-4D97-AF65-F5344CB8AC3E}">
        <p14:creationId xmlns:p14="http://schemas.microsoft.com/office/powerpoint/2010/main" val="17126852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Content Placeholder 2"/>
          <p:cNvSpPr>
            <a:spLocks noGrp="1"/>
          </p:cNvSpPr>
          <p:nvPr>
            <p:ph idx="1"/>
          </p:nvPr>
        </p:nvSpPr>
        <p:spPr>
          <a:xfrm>
            <a:off x="489610" y="1907983"/>
            <a:ext cx="8229600" cy="3652837"/>
          </a:xfrm>
        </p:spPr>
        <p:txBody>
          <a:bodyPr>
            <a:normAutofit/>
          </a:bodyPr>
          <a:lstStyle/>
          <a:p>
            <a:pPr>
              <a:defRPr/>
            </a:pPr>
            <a:r>
              <a:rPr lang="en-US" sz="2400" dirty="0"/>
              <a:t>Merger Complete</a:t>
            </a:r>
          </a:p>
          <a:p>
            <a:pPr>
              <a:defRPr/>
            </a:pPr>
            <a:r>
              <a:rPr lang="en-US" sz="2400" dirty="0">
                <a:cs typeface="Times New Roman" panose="02020603050405020304" pitchFamily="18" charset="0"/>
              </a:rPr>
              <a:t>Criminal History Record Check Ongoing for December 2020 Renewals</a:t>
            </a:r>
          </a:p>
          <a:p>
            <a:pPr>
              <a:defRPr/>
            </a:pPr>
            <a:r>
              <a:rPr lang="en-US" sz="2400" dirty="0">
                <a:cs typeface="Times New Roman" panose="02020603050405020304" pitchFamily="18" charset="0"/>
              </a:rPr>
              <a:t>Rule Conversion Almost Complete</a:t>
            </a:r>
          </a:p>
          <a:p>
            <a:pPr lvl="1">
              <a:defRPr/>
            </a:pPr>
            <a:r>
              <a:rPr lang="en-US" sz="2000" dirty="0">
                <a:cs typeface="Times New Roman" panose="02020603050405020304" pitchFamily="18" charset="0"/>
              </a:rPr>
              <a:t>Rule Adoptions will be published in Texas Register by end of 2020</a:t>
            </a:r>
          </a:p>
          <a:p>
            <a:pPr lvl="1">
              <a:defRPr/>
            </a:pPr>
            <a:r>
              <a:rPr lang="en-US" sz="2000" dirty="0">
                <a:cs typeface="Times New Roman" panose="02020603050405020304" pitchFamily="18" charset="0"/>
              </a:rPr>
              <a:t>A few rules still ongoing with early 2021 due date</a:t>
            </a:r>
          </a:p>
        </p:txBody>
      </p:sp>
      <p:sp>
        <p:nvSpPr>
          <p:cNvPr id="56322" name="Title 1"/>
          <p:cNvSpPr>
            <a:spLocks noGrp="1"/>
          </p:cNvSpPr>
          <p:nvPr>
            <p:ph type="title"/>
          </p:nvPr>
        </p:nvSpPr>
        <p:spPr>
          <a:xfrm>
            <a:off x="457200" y="446255"/>
            <a:ext cx="8229600" cy="1143000"/>
          </a:xfrm>
        </p:spPr>
        <p:txBody>
          <a:bodyPr/>
          <a:lstStyle/>
          <a:p>
            <a:r>
              <a:rPr lang="en-US" dirty="0"/>
              <a:t>Surveyor Update</a:t>
            </a:r>
          </a:p>
        </p:txBody>
      </p:sp>
    </p:spTree>
    <p:extLst>
      <p:ext uri="{BB962C8B-B14F-4D97-AF65-F5344CB8AC3E}">
        <p14:creationId xmlns:p14="http://schemas.microsoft.com/office/powerpoint/2010/main" val="1163095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3">
            <a:extLst>
              <a:ext uri="{FF2B5EF4-FFF2-40B4-BE49-F238E27FC236}">
                <a16:creationId xmlns:a16="http://schemas.microsoft.com/office/drawing/2014/main" id="{092D0E68-21C4-41C1-965C-E8150C8C9797}"/>
              </a:ext>
            </a:extLst>
          </p:cNvPr>
          <p:cNvSpPr txBox="1">
            <a:spLocks noChangeArrowheads="1"/>
          </p:cNvSpPr>
          <p:nvPr/>
        </p:nvSpPr>
        <p:spPr bwMode="auto">
          <a:xfrm>
            <a:off x="1066800" y="3235186"/>
            <a:ext cx="6858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Garamond"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defTabSz="914400">
              <a:buFontTx/>
              <a:buNone/>
            </a:pPr>
            <a:endParaRPr lang="en-US" kern="0" dirty="0">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0A94CF86-CF96-4134-ADFC-2A99D622E00B}"/>
              </a:ext>
            </a:extLst>
          </p:cNvPr>
          <p:cNvSpPr>
            <a:spLocks noGrp="1"/>
          </p:cNvSpPr>
          <p:nvPr>
            <p:ph type="title"/>
          </p:nvPr>
        </p:nvSpPr>
        <p:spPr>
          <a:xfrm>
            <a:off x="866440" y="572166"/>
            <a:ext cx="6343202" cy="709865"/>
          </a:xfrm>
        </p:spPr>
        <p:txBody>
          <a:bodyPr/>
          <a:lstStyle/>
          <a:p>
            <a:r>
              <a:rPr lang="en-US" dirty="0"/>
              <a:t>Webinar Info</a:t>
            </a:r>
          </a:p>
        </p:txBody>
      </p:sp>
      <p:sp>
        <p:nvSpPr>
          <p:cNvPr id="4" name="Content Placeholder 3">
            <a:extLst>
              <a:ext uri="{FF2B5EF4-FFF2-40B4-BE49-F238E27FC236}">
                <a16:creationId xmlns:a16="http://schemas.microsoft.com/office/drawing/2014/main" id="{F0173BAC-F79E-462B-9D80-97105A489A86}"/>
              </a:ext>
            </a:extLst>
          </p:cNvPr>
          <p:cNvSpPr>
            <a:spLocks noGrp="1"/>
          </p:cNvSpPr>
          <p:nvPr>
            <p:ph idx="1"/>
          </p:nvPr>
        </p:nvSpPr>
        <p:spPr>
          <a:xfrm>
            <a:off x="1733999" y="3235186"/>
            <a:ext cx="6343201" cy="2857500"/>
          </a:xfrm>
        </p:spPr>
        <p:txBody>
          <a:bodyPr>
            <a:normAutofit/>
          </a:bodyPr>
          <a:lstStyle/>
          <a:p>
            <a:pPr defTabSz="457200" eaLnBrk="1" hangingPunct="1">
              <a:spcBef>
                <a:spcPct val="0"/>
              </a:spcBef>
            </a:pPr>
            <a:r>
              <a:rPr lang="en-US" sz="2000" kern="1200" dirty="0">
                <a:solidFill>
                  <a:srgbClr val="000000"/>
                </a:solidFill>
              </a:rPr>
              <a:t>Documentation of attendance for Continuing Education.</a:t>
            </a:r>
          </a:p>
          <a:p>
            <a:pPr defTabSz="457200" eaLnBrk="1" hangingPunct="1">
              <a:spcBef>
                <a:spcPct val="0"/>
              </a:spcBef>
            </a:pPr>
            <a:r>
              <a:rPr lang="en-US" sz="2000" kern="1200" dirty="0">
                <a:solidFill>
                  <a:srgbClr val="000000"/>
                </a:solidFill>
              </a:rPr>
              <a:t>Sponsor may provide a certificate or documentation.</a:t>
            </a:r>
          </a:p>
          <a:p>
            <a:pPr defTabSz="457200" eaLnBrk="1" hangingPunct="1">
              <a:spcBef>
                <a:spcPct val="0"/>
              </a:spcBef>
            </a:pPr>
            <a:r>
              <a:rPr lang="en-US" sz="2000" kern="1200" dirty="0">
                <a:solidFill>
                  <a:srgbClr val="000000"/>
                </a:solidFill>
              </a:rPr>
              <a:t>TBPELS does not issue a certificate.</a:t>
            </a:r>
          </a:p>
          <a:p>
            <a:pPr defTabSz="457200" eaLnBrk="1" hangingPunct="1">
              <a:spcBef>
                <a:spcPct val="0"/>
              </a:spcBef>
            </a:pPr>
            <a:r>
              <a:rPr lang="en-US" sz="2000" kern="1200" dirty="0">
                <a:solidFill>
                  <a:srgbClr val="000000"/>
                </a:solidFill>
              </a:rPr>
              <a:t>Copy of sign-up sheet.</a:t>
            </a:r>
          </a:p>
          <a:p>
            <a:endParaRPr lang="en-US" sz="2000" dirty="0"/>
          </a:p>
          <a:p>
            <a:endParaRPr lang="en-US" dirty="0"/>
          </a:p>
          <a:p>
            <a:endParaRPr lang="en-US" dirty="0"/>
          </a:p>
        </p:txBody>
      </p:sp>
      <p:sp>
        <p:nvSpPr>
          <p:cNvPr id="5" name="Title 2">
            <a:extLst>
              <a:ext uri="{FF2B5EF4-FFF2-40B4-BE49-F238E27FC236}">
                <a16:creationId xmlns:a16="http://schemas.microsoft.com/office/drawing/2014/main" id="{7CAEA723-64BF-48E7-8CA9-231EC3C398CF}"/>
              </a:ext>
            </a:extLst>
          </p:cNvPr>
          <p:cNvSpPr txBox="1">
            <a:spLocks/>
          </p:cNvSpPr>
          <p:nvPr/>
        </p:nvSpPr>
        <p:spPr bwMode="gray">
          <a:xfrm>
            <a:off x="914400" y="2053616"/>
            <a:ext cx="8229600" cy="1143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3600" dirty="0">
                <a:solidFill>
                  <a:srgbClr val="000000"/>
                </a:solidFill>
                <a:latin typeface="+mn-lt"/>
                <a:ea typeface="+mn-ea"/>
                <a:cs typeface="+mn-cs"/>
              </a:rPr>
              <a:t>Ethics PDH Documentation</a:t>
            </a:r>
          </a:p>
        </p:txBody>
      </p:sp>
    </p:spTree>
    <p:extLst>
      <p:ext uri="{BB962C8B-B14F-4D97-AF65-F5344CB8AC3E}">
        <p14:creationId xmlns:p14="http://schemas.microsoft.com/office/powerpoint/2010/main" val="1686527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Content Placeholder 2"/>
          <p:cNvSpPr>
            <a:spLocks noGrp="1"/>
          </p:cNvSpPr>
          <p:nvPr>
            <p:ph idx="1"/>
          </p:nvPr>
        </p:nvSpPr>
        <p:spPr>
          <a:xfrm>
            <a:off x="457200" y="2074737"/>
            <a:ext cx="8503920" cy="3652837"/>
          </a:xfrm>
        </p:spPr>
        <p:txBody>
          <a:bodyPr>
            <a:normAutofit/>
          </a:bodyPr>
          <a:lstStyle/>
          <a:p>
            <a:pPr>
              <a:defRPr/>
            </a:pPr>
            <a:r>
              <a:rPr lang="en-US" sz="2400" dirty="0"/>
              <a:t>Important Dates</a:t>
            </a:r>
          </a:p>
          <a:p>
            <a:pPr lvl="1">
              <a:defRPr/>
            </a:pPr>
            <a:r>
              <a:rPr lang="en-US" sz="1800" dirty="0">
                <a:cs typeface="Times New Roman" panose="02020603050405020304" pitchFamily="18" charset="0"/>
              </a:rPr>
              <a:t>November 9, 2020 – Bill Filing Begins</a:t>
            </a:r>
          </a:p>
          <a:p>
            <a:pPr lvl="1">
              <a:defRPr/>
            </a:pPr>
            <a:r>
              <a:rPr lang="en-US" sz="1800" dirty="0">
                <a:cs typeface="Times New Roman" panose="02020603050405020304" pitchFamily="18" charset="0"/>
              </a:rPr>
              <a:t>January 12, 2021 – Legislative Session Begins</a:t>
            </a:r>
          </a:p>
          <a:p>
            <a:pPr lvl="1">
              <a:defRPr/>
            </a:pPr>
            <a:r>
              <a:rPr lang="en-US" sz="1800" dirty="0">
                <a:cs typeface="Times New Roman" panose="02020603050405020304" pitchFamily="18" charset="0"/>
              </a:rPr>
              <a:t>March 12, 2021 – Bill Filing Deadline</a:t>
            </a:r>
          </a:p>
          <a:p>
            <a:pPr lvl="1">
              <a:defRPr/>
            </a:pPr>
            <a:r>
              <a:rPr lang="en-US" sz="1800" dirty="0">
                <a:cs typeface="Times New Roman" panose="02020603050405020304" pitchFamily="18" charset="0"/>
              </a:rPr>
              <a:t>May 31, 2021 – Adjourn Sine Die</a:t>
            </a:r>
          </a:p>
          <a:p>
            <a:pPr lvl="1">
              <a:defRPr/>
            </a:pPr>
            <a:endParaRPr lang="en-US" sz="1800" dirty="0">
              <a:cs typeface="Times New Roman" panose="02020603050405020304" pitchFamily="18" charset="0"/>
            </a:endParaRPr>
          </a:p>
          <a:p>
            <a:pPr>
              <a:defRPr/>
            </a:pPr>
            <a:r>
              <a:rPr lang="en-US" sz="2400" dirty="0">
                <a:cs typeface="Times New Roman" panose="02020603050405020304" pitchFamily="18" charset="0"/>
              </a:rPr>
              <a:t>TBPELS Tracks Bills </a:t>
            </a:r>
          </a:p>
          <a:p>
            <a:pPr lvl="1">
              <a:defRPr/>
            </a:pPr>
            <a:r>
              <a:rPr lang="en-US" sz="1800" dirty="0">
                <a:cs typeface="Times New Roman" panose="02020603050405020304" pitchFamily="18" charset="0"/>
              </a:rPr>
              <a:t>Bills related to Engineering and/or Surveying listed on TBPELS website</a:t>
            </a:r>
          </a:p>
          <a:p>
            <a:pPr lvl="1">
              <a:defRPr/>
            </a:pPr>
            <a:endParaRPr lang="en-US" sz="2000" dirty="0">
              <a:latin typeface="Times New Roman" panose="02020603050405020304" pitchFamily="18" charset="0"/>
              <a:cs typeface="Times New Roman" panose="02020603050405020304" pitchFamily="18" charset="0"/>
            </a:endParaRPr>
          </a:p>
          <a:p>
            <a:pPr marL="457200" lvl="1" indent="0">
              <a:buNone/>
              <a:defRPr/>
            </a:pPr>
            <a:endParaRPr lang="en-US" sz="2000" dirty="0">
              <a:latin typeface="Times New Roman" panose="02020603050405020304" pitchFamily="18" charset="0"/>
              <a:cs typeface="Times New Roman" panose="02020603050405020304" pitchFamily="18" charset="0"/>
            </a:endParaRPr>
          </a:p>
        </p:txBody>
      </p:sp>
      <p:sp>
        <p:nvSpPr>
          <p:cNvPr id="56322" name="Title 1"/>
          <p:cNvSpPr>
            <a:spLocks noGrp="1"/>
          </p:cNvSpPr>
          <p:nvPr>
            <p:ph type="title"/>
          </p:nvPr>
        </p:nvSpPr>
        <p:spPr>
          <a:xfrm>
            <a:off x="457200" y="412974"/>
            <a:ext cx="8229600" cy="1143000"/>
          </a:xfrm>
        </p:spPr>
        <p:txBody>
          <a:bodyPr/>
          <a:lstStyle/>
          <a:p>
            <a:r>
              <a:rPr lang="en-US" dirty="0"/>
              <a:t>87</a:t>
            </a:r>
            <a:r>
              <a:rPr lang="en-US" baseline="30000" dirty="0"/>
              <a:t>th</a:t>
            </a:r>
            <a:r>
              <a:rPr lang="en-US" dirty="0"/>
              <a:t> Legislative Session (2021)</a:t>
            </a:r>
          </a:p>
        </p:txBody>
      </p:sp>
    </p:spTree>
    <p:extLst>
      <p:ext uri="{BB962C8B-B14F-4D97-AF65-F5344CB8AC3E}">
        <p14:creationId xmlns:p14="http://schemas.microsoft.com/office/powerpoint/2010/main" val="3845030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389310"/>
            <a:ext cx="8229600" cy="1143000"/>
          </a:xfrm>
        </p:spPr>
        <p:txBody>
          <a:bodyPr/>
          <a:lstStyle/>
          <a:p>
            <a:r>
              <a:rPr lang="en-US" dirty="0"/>
              <a:t>Engagement - Webinars</a:t>
            </a:r>
          </a:p>
        </p:txBody>
      </p:sp>
      <p:sp>
        <p:nvSpPr>
          <p:cNvPr id="5" name="Content Placeholder 1">
            <a:extLst>
              <a:ext uri="{FF2B5EF4-FFF2-40B4-BE49-F238E27FC236}">
                <a16:creationId xmlns:a16="http://schemas.microsoft.com/office/drawing/2014/main" id="{643A6051-68DE-4A1D-9FA7-5FECBE4020C2}"/>
              </a:ext>
            </a:extLst>
          </p:cNvPr>
          <p:cNvSpPr txBox="1">
            <a:spLocks/>
          </p:cNvSpPr>
          <p:nvPr/>
        </p:nvSpPr>
        <p:spPr bwMode="auto">
          <a:xfrm>
            <a:off x="457200" y="2184112"/>
            <a:ext cx="8229600" cy="365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defTabSz="914400">
              <a:buFontTx/>
              <a:buNone/>
              <a:defRPr/>
            </a:pPr>
            <a:endParaRPr lang="en-US" sz="2400" kern="0" dirty="0">
              <a:latin typeface="+mn-lt"/>
            </a:endParaRPr>
          </a:p>
        </p:txBody>
      </p:sp>
      <p:sp>
        <p:nvSpPr>
          <p:cNvPr id="4" name="Content Placeholder 2">
            <a:extLst>
              <a:ext uri="{FF2B5EF4-FFF2-40B4-BE49-F238E27FC236}">
                <a16:creationId xmlns:a16="http://schemas.microsoft.com/office/drawing/2014/main" id="{65789781-ED31-42F7-8831-92627B6FB85C}"/>
              </a:ext>
            </a:extLst>
          </p:cNvPr>
          <p:cNvSpPr>
            <a:spLocks noGrp="1"/>
          </p:cNvSpPr>
          <p:nvPr>
            <p:ph idx="1"/>
          </p:nvPr>
        </p:nvSpPr>
        <p:spPr>
          <a:xfrm>
            <a:off x="457200" y="2025252"/>
            <a:ext cx="8503920" cy="3652837"/>
          </a:xfrm>
        </p:spPr>
        <p:txBody>
          <a:bodyPr>
            <a:normAutofit/>
          </a:bodyPr>
          <a:lstStyle/>
          <a:p>
            <a:pPr>
              <a:defRPr/>
            </a:pPr>
            <a:r>
              <a:rPr lang="en-US" sz="2400" dirty="0"/>
              <a:t>PE Ethics</a:t>
            </a:r>
          </a:p>
          <a:p>
            <a:pPr lvl="1">
              <a:defRPr/>
            </a:pPr>
            <a:r>
              <a:rPr lang="en-US" sz="2200" dirty="0"/>
              <a:t>March, June, September, December, + Monthly</a:t>
            </a:r>
          </a:p>
          <a:p>
            <a:pPr lvl="1">
              <a:defRPr/>
            </a:pPr>
            <a:r>
              <a:rPr lang="en-US" sz="2200" dirty="0"/>
              <a:t>Sign up online</a:t>
            </a:r>
          </a:p>
          <a:p>
            <a:pPr>
              <a:defRPr/>
            </a:pPr>
            <a:r>
              <a:rPr lang="en-US" sz="2400" dirty="0"/>
              <a:t>LS Ethics in the works</a:t>
            </a:r>
          </a:p>
          <a:p>
            <a:pPr>
              <a:defRPr/>
            </a:pPr>
            <a:r>
              <a:rPr lang="en-US" sz="2400" dirty="0"/>
              <a:t>FE Exam / Why become a PE?  (Students)</a:t>
            </a:r>
          </a:p>
          <a:p>
            <a:pPr>
              <a:defRPr/>
            </a:pPr>
            <a:r>
              <a:rPr lang="en-US" sz="2400" dirty="0"/>
              <a:t>FS Exam / Why become an RPLS? (Students)</a:t>
            </a:r>
          </a:p>
          <a:p>
            <a:pPr>
              <a:defRPr/>
            </a:pPr>
            <a:r>
              <a:rPr lang="en-US" sz="2400" dirty="0"/>
              <a:t>How to Apply (EITs and SITs)</a:t>
            </a:r>
          </a:p>
          <a:p>
            <a:pPr>
              <a:defRPr/>
            </a:pPr>
            <a:endParaRPr lang="en-US" sz="2400" dirty="0"/>
          </a:p>
        </p:txBody>
      </p:sp>
    </p:spTree>
    <p:extLst>
      <p:ext uri="{BB962C8B-B14F-4D97-AF65-F5344CB8AC3E}">
        <p14:creationId xmlns:p14="http://schemas.microsoft.com/office/powerpoint/2010/main" val="36670703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3">
            <a:extLst>
              <a:ext uri="{FF2B5EF4-FFF2-40B4-BE49-F238E27FC236}">
                <a16:creationId xmlns:a16="http://schemas.microsoft.com/office/drawing/2014/main" id="{092D0E68-21C4-41C1-965C-E8150C8C9797}"/>
              </a:ext>
            </a:extLst>
          </p:cNvPr>
          <p:cNvSpPr txBox="1">
            <a:spLocks noChangeArrowheads="1"/>
          </p:cNvSpPr>
          <p:nvPr/>
        </p:nvSpPr>
        <p:spPr bwMode="auto">
          <a:xfrm>
            <a:off x="1066800" y="2125914"/>
            <a:ext cx="6858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Garamond"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Title 2">
            <a:extLst>
              <a:ext uri="{FF2B5EF4-FFF2-40B4-BE49-F238E27FC236}">
                <a16:creationId xmlns:a16="http://schemas.microsoft.com/office/drawing/2014/main" id="{0A94CF86-CF96-4134-ADFC-2A99D622E00B}"/>
              </a:ext>
            </a:extLst>
          </p:cNvPr>
          <p:cNvSpPr>
            <a:spLocks noGrp="1"/>
          </p:cNvSpPr>
          <p:nvPr>
            <p:ph type="title"/>
          </p:nvPr>
        </p:nvSpPr>
        <p:spPr>
          <a:xfrm>
            <a:off x="866440" y="572166"/>
            <a:ext cx="6343202" cy="709865"/>
          </a:xfrm>
        </p:spPr>
        <p:txBody>
          <a:bodyPr/>
          <a:lstStyle/>
          <a:p>
            <a:r>
              <a:rPr lang="en-US" dirty="0"/>
              <a:t>Outreach</a:t>
            </a:r>
          </a:p>
        </p:txBody>
      </p:sp>
      <p:sp>
        <p:nvSpPr>
          <p:cNvPr id="7" name="Rectangle 6">
            <a:extLst>
              <a:ext uri="{FF2B5EF4-FFF2-40B4-BE49-F238E27FC236}">
                <a16:creationId xmlns:a16="http://schemas.microsoft.com/office/drawing/2014/main" id="{D2E0C9B8-C003-41E5-92D6-21B84304C7AC}"/>
              </a:ext>
            </a:extLst>
          </p:cNvPr>
          <p:cNvSpPr>
            <a:spLocks noChangeArrowheads="1"/>
          </p:cNvSpPr>
          <p:nvPr/>
        </p:nvSpPr>
        <p:spPr bwMode="auto">
          <a:xfrm>
            <a:off x="586816" y="2397475"/>
            <a:ext cx="3908984" cy="34163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marL="342900" indent="-342900">
              <a:spcBef>
                <a:spcPts val="1000"/>
              </a:spcBef>
              <a:spcAft>
                <a:spcPts val="0"/>
              </a:spcAft>
              <a:buClr>
                <a:schemeClr val="accent1"/>
              </a:buClr>
              <a:buSzPct val="80000"/>
              <a:buFont typeface="Wingdings 3" charset="2"/>
              <a:buChar char=""/>
            </a:pPr>
            <a:r>
              <a:rPr lang="en-US" sz="2000" dirty="0">
                <a:solidFill>
                  <a:schemeClr val="tx1">
                    <a:lumMod val="75000"/>
                    <a:lumOff val="25000"/>
                  </a:schemeClr>
                </a:solidFill>
                <a:latin typeface="+mn-lt"/>
                <a:cs typeface="+mn-cs"/>
              </a:rPr>
              <a:t>Monthly and Quarterly Webinars</a:t>
            </a:r>
          </a:p>
          <a:p>
            <a:pPr marL="342900" indent="-342900">
              <a:spcBef>
                <a:spcPts val="1000"/>
              </a:spcBef>
              <a:spcAft>
                <a:spcPts val="0"/>
              </a:spcAft>
              <a:buClr>
                <a:schemeClr val="accent1"/>
              </a:buClr>
              <a:buSzPct val="80000"/>
              <a:buFont typeface="Wingdings 3" charset="2"/>
              <a:buChar char=""/>
            </a:pPr>
            <a:r>
              <a:rPr lang="en-US" sz="2000" dirty="0">
                <a:solidFill>
                  <a:schemeClr val="tx1">
                    <a:lumMod val="75000"/>
                    <a:lumOff val="25000"/>
                  </a:schemeClr>
                </a:solidFill>
                <a:latin typeface="+mn-lt"/>
                <a:cs typeface="+mn-cs"/>
              </a:rPr>
              <a:t>Face to Face Outreach</a:t>
            </a:r>
          </a:p>
          <a:p>
            <a:pPr marL="342900" indent="-342900">
              <a:spcBef>
                <a:spcPts val="1000"/>
              </a:spcBef>
              <a:spcAft>
                <a:spcPts val="0"/>
              </a:spcAft>
              <a:buClr>
                <a:schemeClr val="accent1"/>
              </a:buClr>
              <a:buSzPct val="80000"/>
              <a:buFont typeface="Wingdings 3" charset="2"/>
              <a:buChar char=""/>
            </a:pPr>
            <a:r>
              <a:rPr lang="en-US" sz="2000" dirty="0">
                <a:solidFill>
                  <a:schemeClr val="tx1">
                    <a:lumMod val="75000"/>
                    <a:lumOff val="25000"/>
                  </a:schemeClr>
                </a:solidFill>
                <a:latin typeface="+mn-lt"/>
                <a:cs typeface="+mn-cs"/>
              </a:rPr>
              <a:t>Includes K-12 / E-Week</a:t>
            </a:r>
          </a:p>
          <a:p>
            <a:pPr marL="742950" lvl="1" indent="-285750">
              <a:spcBef>
                <a:spcPts val="1000"/>
              </a:spcBef>
              <a:spcAft>
                <a:spcPts val="0"/>
              </a:spcAft>
              <a:buClr>
                <a:schemeClr val="accent1"/>
              </a:buClr>
              <a:buSzPct val="80000"/>
              <a:buFont typeface="Wingdings 3" charset="2"/>
              <a:buChar char=""/>
            </a:pPr>
            <a:endParaRPr lang="en-US" sz="2000" dirty="0">
              <a:solidFill>
                <a:schemeClr val="tx1">
                  <a:lumMod val="75000"/>
                  <a:lumOff val="25000"/>
                </a:schemeClr>
              </a:solidFill>
              <a:latin typeface="+mn-lt"/>
              <a:cs typeface="+mn-cs"/>
            </a:endParaRPr>
          </a:p>
        </p:txBody>
      </p:sp>
      <p:graphicFrame>
        <p:nvGraphicFramePr>
          <p:cNvPr id="8" name="Table 7">
            <a:extLst>
              <a:ext uri="{FF2B5EF4-FFF2-40B4-BE49-F238E27FC236}">
                <a16:creationId xmlns:a16="http://schemas.microsoft.com/office/drawing/2014/main" id="{1099627F-9979-4DC9-9EFF-24E04A847FEC}"/>
              </a:ext>
            </a:extLst>
          </p:cNvPr>
          <p:cNvGraphicFramePr>
            <a:graphicFrameLocks noGrp="1"/>
          </p:cNvGraphicFramePr>
          <p:nvPr>
            <p:extLst>
              <p:ext uri="{D42A27DB-BD31-4B8C-83A1-F6EECF244321}">
                <p14:modId xmlns:p14="http://schemas.microsoft.com/office/powerpoint/2010/main" val="3176255216"/>
              </p:ext>
            </p:extLst>
          </p:nvPr>
        </p:nvGraphicFramePr>
        <p:xfrm>
          <a:off x="4495800" y="2125914"/>
          <a:ext cx="3908984" cy="3256543"/>
        </p:xfrm>
        <a:graphic>
          <a:graphicData uri="http://schemas.openxmlformats.org/drawingml/2006/table">
            <a:tbl>
              <a:tblPr firstRow="1" bandRow="1">
                <a:tableStyleId>{D27102A9-8310-4765-A935-A1911B00CA55}</a:tableStyleId>
              </a:tblPr>
              <a:tblGrid>
                <a:gridCol w="989579">
                  <a:extLst>
                    <a:ext uri="{9D8B030D-6E8A-4147-A177-3AD203B41FA5}">
                      <a16:colId xmlns:a16="http://schemas.microsoft.com/office/drawing/2014/main" val="1116215088"/>
                    </a:ext>
                  </a:extLst>
                </a:gridCol>
                <a:gridCol w="1335715">
                  <a:extLst>
                    <a:ext uri="{9D8B030D-6E8A-4147-A177-3AD203B41FA5}">
                      <a16:colId xmlns:a16="http://schemas.microsoft.com/office/drawing/2014/main" val="2340566262"/>
                    </a:ext>
                  </a:extLst>
                </a:gridCol>
                <a:gridCol w="1583690">
                  <a:extLst>
                    <a:ext uri="{9D8B030D-6E8A-4147-A177-3AD203B41FA5}">
                      <a16:colId xmlns:a16="http://schemas.microsoft.com/office/drawing/2014/main" val="2082810612"/>
                    </a:ext>
                  </a:extLst>
                </a:gridCol>
              </a:tblGrid>
              <a:tr h="640153">
                <a:tc>
                  <a:txBody>
                    <a:bodyPr/>
                    <a:lstStyle/>
                    <a:p>
                      <a:pPr algn="ctr" rtl="0" fontAlgn="ctr"/>
                      <a:r>
                        <a:rPr lang="en-US" sz="1400" b="1" u="none" strike="noStrike" cap="none" spc="0" dirty="0">
                          <a:solidFill>
                            <a:schemeClr val="tx1">
                              <a:lumMod val="75000"/>
                              <a:lumOff val="25000"/>
                            </a:schemeClr>
                          </a:solidFill>
                          <a:effectLst/>
                        </a:rPr>
                        <a:t>Fiscal Year</a:t>
                      </a:r>
                      <a:endParaRPr lang="en-US" sz="1400" b="1" i="0" u="none" strike="noStrike" cap="none" spc="0" dirty="0">
                        <a:solidFill>
                          <a:schemeClr val="tx1">
                            <a:lumMod val="75000"/>
                            <a:lumOff val="25000"/>
                          </a:schemeClr>
                        </a:solidFill>
                        <a:effectLst/>
                        <a:latin typeface="Times New Roman" panose="02020603050405020304" pitchFamily="18" charset="0"/>
                        <a:cs typeface="Times New Roman" panose="02020603050405020304" pitchFamily="18" charset="0"/>
                      </a:endParaRPr>
                    </a:p>
                  </a:txBody>
                  <a:tcPr marL="154241" marR="92545" marT="92545" marB="92545" anchor="ctr"/>
                </a:tc>
                <a:tc>
                  <a:txBody>
                    <a:bodyPr/>
                    <a:lstStyle/>
                    <a:p>
                      <a:pPr algn="ctr" rtl="0" fontAlgn="ctr"/>
                      <a:r>
                        <a:rPr lang="en-US" sz="1400" b="1" u="none" strike="noStrike" cap="none" spc="0" dirty="0">
                          <a:solidFill>
                            <a:schemeClr val="tx1">
                              <a:lumMod val="75000"/>
                              <a:lumOff val="25000"/>
                            </a:schemeClr>
                          </a:solidFill>
                          <a:effectLst/>
                        </a:rPr>
                        <a:t>Attendees</a:t>
                      </a:r>
                      <a:endParaRPr lang="en-US" sz="1400" b="1" i="0" u="none" strike="noStrike" cap="none" spc="0" dirty="0">
                        <a:solidFill>
                          <a:schemeClr val="tx1">
                            <a:lumMod val="75000"/>
                            <a:lumOff val="25000"/>
                          </a:schemeClr>
                        </a:solidFill>
                        <a:effectLst/>
                        <a:latin typeface="Times New Roman" panose="02020603050405020304" pitchFamily="18" charset="0"/>
                        <a:cs typeface="Times New Roman" panose="02020603050405020304" pitchFamily="18" charset="0"/>
                      </a:endParaRPr>
                    </a:p>
                  </a:txBody>
                  <a:tcPr marL="154241" marR="92545" marT="92545" marB="92545" anchor="ctr"/>
                </a:tc>
                <a:tc>
                  <a:txBody>
                    <a:bodyPr/>
                    <a:lstStyle/>
                    <a:p>
                      <a:pPr algn="ctr" rtl="0" fontAlgn="ctr"/>
                      <a:r>
                        <a:rPr lang="en-US" sz="1400" b="1" u="none" strike="noStrike" cap="none" spc="0" dirty="0">
                          <a:solidFill>
                            <a:schemeClr val="tx1">
                              <a:lumMod val="75000"/>
                              <a:lumOff val="25000"/>
                            </a:schemeClr>
                          </a:solidFill>
                          <a:effectLst/>
                        </a:rPr>
                        <a:t>Presentations</a:t>
                      </a:r>
                      <a:endParaRPr lang="en-US" sz="1400" b="1" i="0" u="none" strike="noStrike" cap="none" spc="0" dirty="0">
                        <a:solidFill>
                          <a:schemeClr val="tx1">
                            <a:lumMod val="75000"/>
                            <a:lumOff val="25000"/>
                          </a:schemeClr>
                        </a:solidFill>
                        <a:effectLst/>
                        <a:latin typeface="Times New Roman" panose="02020603050405020304" pitchFamily="18" charset="0"/>
                        <a:cs typeface="Times New Roman" panose="02020603050405020304" pitchFamily="18" charset="0"/>
                      </a:endParaRPr>
                    </a:p>
                  </a:txBody>
                  <a:tcPr marL="154241" marR="92545" marT="92545" marB="92545" anchor="ctr"/>
                </a:tc>
                <a:extLst>
                  <a:ext uri="{0D108BD9-81ED-4DB2-BD59-A6C34878D82A}">
                    <a16:rowId xmlns:a16="http://schemas.microsoft.com/office/drawing/2014/main" val="3336173684"/>
                  </a:ext>
                </a:extLst>
              </a:tr>
              <a:tr h="363208">
                <a:tc>
                  <a:txBody>
                    <a:bodyPr/>
                    <a:lstStyle/>
                    <a:p>
                      <a:pPr algn="ctr" rtl="0" fontAlgn="ctr"/>
                      <a:r>
                        <a:rPr lang="en-US" sz="1400" b="0" u="none" strike="noStrike" cap="none" spc="0" dirty="0">
                          <a:solidFill>
                            <a:schemeClr val="tx1">
                              <a:lumMod val="75000"/>
                              <a:lumOff val="25000"/>
                            </a:schemeClr>
                          </a:solidFill>
                          <a:effectLst/>
                        </a:rPr>
                        <a:t>2014</a:t>
                      </a:r>
                      <a:endParaRPr lang="en-US" sz="1400" b="0" i="0" u="none" strike="noStrike" cap="none" spc="0" dirty="0">
                        <a:solidFill>
                          <a:schemeClr val="tx1">
                            <a:lumMod val="75000"/>
                            <a:lumOff val="25000"/>
                          </a:schemeClr>
                        </a:solidFill>
                        <a:effectLst/>
                        <a:latin typeface="Times New Roman" panose="02020603050405020304" pitchFamily="18" charset="0"/>
                        <a:cs typeface="Times New Roman" panose="02020603050405020304" pitchFamily="18" charset="0"/>
                      </a:endParaRPr>
                    </a:p>
                  </a:txBody>
                  <a:tcPr marL="154241" marR="80205" marT="80205" marB="80205" anchor="ctr"/>
                </a:tc>
                <a:tc>
                  <a:txBody>
                    <a:bodyPr/>
                    <a:lstStyle/>
                    <a:p>
                      <a:pPr algn="ctr" rtl="0" fontAlgn="ctr"/>
                      <a:r>
                        <a:rPr lang="en-US" sz="1400" b="0" u="none" strike="noStrike" cap="none" spc="0" dirty="0">
                          <a:solidFill>
                            <a:schemeClr val="tx1">
                              <a:lumMod val="75000"/>
                              <a:lumOff val="25000"/>
                            </a:schemeClr>
                          </a:solidFill>
                          <a:effectLst/>
                        </a:rPr>
                        <a:t>14,866</a:t>
                      </a:r>
                      <a:endParaRPr lang="en-US" sz="1400" b="0" i="0" u="none" strike="noStrike" cap="none" spc="0" dirty="0">
                        <a:solidFill>
                          <a:schemeClr val="tx1">
                            <a:lumMod val="75000"/>
                            <a:lumOff val="25000"/>
                          </a:schemeClr>
                        </a:solidFill>
                        <a:effectLst/>
                        <a:latin typeface="Times New Roman" panose="02020603050405020304" pitchFamily="18" charset="0"/>
                        <a:cs typeface="Times New Roman" panose="02020603050405020304" pitchFamily="18" charset="0"/>
                      </a:endParaRPr>
                    </a:p>
                  </a:txBody>
                  <a:tcPr marL="154241" marR="80205" marT="80205" marB="80205" anchor="ctr"/>
                </a:tc>
                <a:tc>
                  <a:txBody>
                    <a:bodyPr/>
                    <a:lstStyle/>
                    <a:p>
                      <a:pPr algn="ctr" rtl="0" fontAlgn="ctr"/>
                      <a:r>
                        <a:rPr lang="en-US" sz="1400" b="0" u="none" strike="noStrike" cap="none" spc="0" dirty="0">
                          <a:solidFill>
                            <a:schemeClr val="tx1">
                              <a:lumMod val="75000"/>
                              <a:lumOff val="25000"/>
                            </a:schemeClr>
                          </a:solidFill>
                          <a:effectLst/>
                        </a:rPr>
                        <a:t>155</a:t>
                      </a:r>
                      <a:endParaRPr lang="en-US" sz="1400" b="0" i="0" u="none" strike="noStrike" cap="none" spc="0" dirty="0">
                        <a:solidFill>
                          <a:schemeClr val="tx1">
                            <a:lumMod val="75000"/>
                            <a:lumOff val="25000"/>
                          </a:schemeClr>
                        </a:solidFill>
                        <a:effectLst/>
                        <a:latin typeface="Times New Roman" panose="02020603050405020304" pitchFamily="18" charset="0"/>
                        <a:cs typeface="Times New Roman" panose="02020603050405020304" pitchFamily="18" charset="0"/>
                      </a:endParaRPr>
                    </a:p>
                  </a:txBody>
                  <a:tcPr marL="154241" marR="80205" marT="80205" marB="80205" anchor="ctr"/>
                </a:tc>
                <a:extLst>
                  <a:ext uri="{0D108BD9-81ED-4DB2-BD59-A6C34878D82A}">
                    <a16:rowId xmlns:a16="http://schemas.microsoft.com/office/drawing/2014/main" val="3837734456"/>
                  </a:ext>
                </a:extLst>
              </a:tr>
              <a:tr h="363208">
                <a:tc>
                  <a:txBody>
                    <a:bodyPr/>
                    <a:lstStyle/>
                    <a:p>
                      <a:pPr algn="ctr" rtl="0" fontAlgn="ctr"/>
                      <a:r>
                        <a:rPr lang="en-US" sz="1400" b="0" u="none" strike="noStrike" cap="none" spc="0" dirty="0">
                          <a:solidFill>
                            <a:schemeClr val="tx1">
                              <a:lumMod val="75000"/>
                              <a:lumOff val="25000"/>
                            </a:schemeClr>
                          </a:solidFill>
                          <a:effectLst/>
                        </a:rPr>
                        <a:t>2015</a:t>
                      </a:r>
                      <a:endParaRPr lang="en-US" sz="1400" b="0" i="0" u="none" strike="noStrike" cap="none" spc="0" dirty="0">
                        <a:solidFill>
                          <a:schemeClr val="tx1">
                            <a:lumMod val="75000"/>
                            <a:lumOff val="25000"/>
                          </a:schemeClr>
                        </a:solidFill>
                        <a:effectLst/>
                        <a:latin typeface="Times New Roman" panose="02020603050405020304" pitchFamily="18" charset="0"/>
                        <a:cs typeface="Times New Roman" panose="02020603050405020304" pitchFamily="18" charset="0"/>
                      </a:endParaRPr>
                    </a:p>
                  </a:txBody>
                  <a:tcPr marL="154241" marR="80205" marT="80205" marB="80205" anchor="ctr"/>
                </a:tc>
                <a:tc>
                  <a:txBody>
                    <a:bodyPr/>
                    <a:lstStyle/>
                    <a:p>
                      <a:pPr algn="ctr" rtl="0" fontAlgn="ctr"/>
                      <a:r>
                        <a:rPr lang="en-US" sz="1400" b="0" u="none" strike="noStrike" cap="none" spc="0" dirty="0">
                          <a:solidFill>
                            <a:schemeClr val="tx1">
                              <a:lumMod val="75000"/>
                              <a:lumOff val="25000"/>
                            </a:schemeClr>
                          </a:solidFill>
                          <a:effectLst/>
                        </a:rPr>
                        <a:t>19,751</a:t>
                      </a:r>
                      <a:endParaRPr lang="en-US" sz="1400" b="0" i="0" u="none" strike="noStrike" cap="none" spc="0" dirty="0">
                        <a:solidFill>
                          <a:schemeClr val="tx1">
                            <a:lumMod val="75000"/>
                            <a:lumOff val="25000"/>
                          </a:schemeClr>
                        </a:solidFill>
                        <a:effectLst/>
                        <a:latin typeface="Times New Roman" panose="02020603050405020304" pitchFamily="18" charset="0"/>
                        <a:cs typeface="Times New Roman" panose="02020603050405020304" pitchFamily="18" charset="0"/>
                      </a:endParaRPr>
                    </a:p>
                  </a:txBody>
                  <a:tcPr marL="154241" marR="80205" marT="80205" marB="80205" anchor="ctr"/>
                </a:tc>
                <a:tc>
                  <a:txBody>
                    <a:bodyPr/>
                    <a:lstStyle/>
                    <a:p>
                      <a:pPr algn="ctr" rtl="0" fontAlgn="ctr"/>
                      <a:r>
                        <a:rPr lang="en-US" sz="1400" b="0" u="none" strike="noStrike" cap="none" spc="0" dirty="0">
                          <a:solidFill>
                            <a:schemeClr val="tx1">
                              <a:lumMod val="75000"/>
                              <a:lumOff val="25000"/>
                            </a:schemeClr>
                          </a:solidFill>
                          <a:effectLst/>
                        </a:rPr>
                        <a:t>150</a:t>
                      </a:r>
                      <a:endParaRPr lang="en-US" sz="1400" b="0" i="0" u="none" strike="noStrike" cap="none" spc="0" dirty="0">
                        <a:solidFill>
                          <a:schemeClr val="tx1">
                            <a:lumMod val="75000"/>
                            <a:lumOff val="25000"/>
                          </a:schemeClr>
                        </a:solidFill>
                        <a:effectLst/>
                        <a:latin typeface="Times New Roman" panose="02020603050405020304" pitchFamily="18" charset="0"/>
                        <a:cs typeface="Times New Roman" panose="02020603050405020304" pitchFamily="18" charset="0"/>
                      </a:endParaRPr>
                    </a:p>
                  </a:txBody>
                  <a:tcPr marL="154241" marR="80205" marT="80205" marB="80205" anchor="ctr"/>
                </a:tc>
                <a:extLst>
                  <a:ext uri="{0D108BD9-81ED-4DB2-BD59-A6C34878D82A}">
                    <a16:rowId xmlns:a16="http://schemas.microsoft.com/office/drawing/2014/main" val="4266771557"/>
                  </a:ext>
                </a:extLst>
              </a:tr>
              <a:tr h="363208">
                <a:tc>
                  <a:txBody>
                    <a:bodyPr/>
                    <a:lstStyle/>
                    <a:p>
                      <a:pPr algn="ctr" rtl="0" fontAlgn="ctr"/>
                      <a:r>
                        <a:rPr lang="en-US" sz="1400" b="0" u="none" strike="noStrike" cap="none" spc="0" dirty="0">
                          <a:solidFill>
                            <a:schemeClr val="tx1">
                              <a:lumMod val="75000"/>
                              <a:lumOff val="25000"/>
                            </a:schemeClr>
                          </a:solidFill>
                          <a:effectLst/>
                        </a:rPr>
                        <a:t>2016</a:t>
                      </a:r>
                      <a:endParaRPr lang="en-US" sz="1400" b="0" i="0" u="none" strike="noStrike" cap="none" spc="0" dirty="0">
                        <a:solidFill>
                          <a:schemeClr val="tx1">
                            <a:lumMod val="75000"/>
                            <a:lumOff val="25000"/>
                          </a:schemeClr>
                        </a:solidFill>
                        <a:effectLst/>
                        <a:latin typeface="Times New Roman" panose="02020603050405020304" pitchFamily="18" charset="0"/>
                        <a:cs typeface="Times New Roman" panose="02020603050405020304" pitchFamily="18" charset="0"/>
                      </a:endParaRPr>
                    </a:p>
                  </a:txBody>
                  <a:tcPr marL="154241" marR="80205" marT="80205" marB="80205" anchor="ctr"/>
                </a:tc>
                <a:tc>
                  <a:txBody>
                    <a:bodyPr/>
                    <a:lstStyle/>
                    <a:p>
                      <a:pPr algn="ctr" rtl="0" fontAlgn="ctr"/>
                      <a:r>
                        <a:rPr lang="en-US" sz="1400" b="0" u="none" strike="noStrike" cap="none" spc="0" dirty="0">
                          <a:solidFill>
                            <a:schemeClr val="tx1">
                              <a:lumMod val="75000"/>
                              <a:lumOff val="25000"/>
                            </a:schemeClr>
                          </a:solidFill>
                          <a:effectLst/>
                        </a:rPr>
                        <a:t>19,554</a:t>
                      </a:r>
                      <a:endParaRPr lang="en-US" sz="1400" b="0" i="0" u="none" strike="noStrike" cap="none" spc="0" dirty="0">
                        <a:solidFill>
                          <a:schemeClr val="tx1">
                            <a:lumMod val="75000"/>
                            <a:lumOff val="25000"/>
                          </a:schemeClr>
                        </a:solidFill>
                        <a:effectLst/>
                        <a:latin typeface="Times New Roman" panose="02020603050405020304" pitchFamily="18" charset="0"/>
                        <a:cs typeface="Times New Roman" panose="02020603050405020304" pitchFamily="18" charset="0"/>
                      </a:endParaRPr>
                    </a:p>
                  </a:txBody>
                  <a:tcPr marL="154241" marR="80205" marT="80205" marB="80205" anchor="ctr"/>
                </a:tc>
                <a:tc>
                  <a:txBody>
                    <a:bodyPr/>
                    <a:lstStyle/>
                    <a:p>
                      <a:pPr algn="ctr" rtl="0" fontAlgn="ctr"/>
                      <a:r>
                        <a:rPr lang="en-US" sz="1400" b="0" u="none" strike="noStrike" cap="none" spc="0" dirty="0">
                          <a:solidFill>
                            <a:schemeClr val="tx1">
                              <a:lumMod val="75000"/>
                              <a:lumOff val="25000"/>
                            </a:schemeClr>
                          </a:solidFill>
                          <a:effectLst/>
                        </a:rPr>
                        <a:t>138</a:t>
                      </a:r>
                      <a:endParaRPr lang="en-US" sz="1400" b="0" i="0" u="none" strike="noStrike" cap="none" spc="0" dirty="0">
                        <a:solidFill>
                          <a:schemeClr val="tx1">
                            <a:lumMod val="75000"/>
                            <a:lumOff val="25000"/>
                          </a:schemeClr>
                        </a:solidFill>
                        <a:effectLst/>
                        <a:latin typeface="Times New Roman" panose="02020603050405020304" pitchFamily="18" charset="0"/>
                        <a:cs typeface="Times New Roman" panose="02020603050405020304" pitchFamily="18" charset="0"/>
                      </a:endParaRPr>
                    </a:p>
                  </a:txBody>
                  <a:tcPr marL="154241" marR="80205" marT="80205" marB="80205" anchor="ctr"/>
                </a:tc>
                <a:extLst>
                  <a:ext uri="{0D108BD9-81ED-4DB2-BD59-A6C34878D82A}">
                    <a16:rowId xmlns:a16="http://schemas.microsoft.com/office/drawing/2014/main" val="3706920223"/>
                  </a:ext>
                </a:extLst>
              </a:tr>
              <a:tr h="363208">
                <a:tc>
                  <a:txBody>
                    <a:bodyPr/>
                    <a:lstStyle/>
                    <a:p>
                      <a:pPr algn="ctr" rtl="0" fontAlgn="ctr"/>
                      <a:r>
                        <a:rPr lang="en-US" sz="1400" b="0" u="none" strike="noStrike" cap="none" spc="0" dirty="0">
                          <a:solidFill>
                            <a:schemeClr val="tx1">
                              <a:lumMod val="75000"/>
                              <a:lumOff val="25000"/>
                            </a:schemeClr>
                          </a:solidFill>
                          <a:effectLst/>
                        </a:rPr>
                        <a:t>2017</a:t>
                      </a:r>
                      <a:endParaRPr lang="en-US" sz="1400" b="0" i="0" u="none" strike="noStrike" cap="none" spc="0" dirty="0">
                        <a:solidFill>
                          <a:schemeClr val="tx1">
                            <a:lumMod val="75000"/>
                            <a:lumOff val="25000"/>
                          </a:schemeClr>
                        </a:solidFill>
                        <a:effectLst/>
                        <a:latin typeface="Times New Roman" panose="02020603050405020304" pitchFamily="18" charset="0"/>
                        <a:cs typeface="Times New Roman" panose="02020603050405020304" pitchFamily="18" charset="0"/>
                      </a:endParaRPr>
                    </a:p>
                  </a:txBody>
                  <a:tcPr marL="154241" marR="80205" marT="80205" marB="80205" anchor="ctr"/>
                </a:tc>
                <a:tc>
                  <a:txBody>
                    <a:bodyPr/>
                    <a:lstStyle/>
                    <a:p>
                      <a:pPr algn="ctr" rtl="0" fontAlgn="ctr"/>
                      <a:r>
                        <a:rPr lang="en-US" sz="1400" b="0" u="none" strike="noStrike" cap="none" spc="0" dirty="0">
                          <a:solidFill>
                            <a:schemeClr val="tx1">
                              <a:lumMod val="75000"/>
                              <a:lumOff val="25000"/>
                            </a:schemeClr>
                          </a:solidFill>
                          <a:effectLst/>
                        </a:rPr>
                        <a:t>23,054</a:t>
                      </a:r>
                      <a:endParaRPr lang="en-US" sz="1400" b="0" i="0" u="none" strike="noStrike" cap="none" spc="0" dirty="0">
                        <a:solidFill>
                          <a:schemeClr val="tx1">
                            <a:lumMod val="75000"/>
                            <a:lumOff val="25000"/>
                          </a:schemeClr>
                        </a:solidFill>
                        <a:effectLst/>
                        <a:latin typeface="Times New Roman" panose="02020603050405020304" pitchFamily="18" charset="0"/>
                        <a:cs typeface="Times New Roman" panose="02020603050405020304" pitchFamily="18" charset="0"/>
                      </a:endParaRPr>
                    </a:p>
                  </a:txBody>
                  <a:tcPr marL="154241" marR="80205" marT="80205" marB="80205" anchor="ctr"/>
                </a:tc>
                <a:tc>
                  <a:txBody>
                    <a:bodyPr/>
                    <a:lstStyle/>
                    <a:p>
                      <a:pPr algn="ctr" rtl="0" fontAlgn="ctr"/>
                      <a:r>
                        <a:rPr lang="en-US" sz="1400" b="0" u="none" strike="noStrike" cap="none" spc="0" dirty="0">
                          <a:solidFill>
                            <a:schemeClr val="tx1">
                              <a:lumMod val="75000"/>
                              <a:lumOff val="25000"/>
                            </a:schemeClr>
                          </a:solidFill>
                          <a:effectLst/>
                        </a:rPr>
                        <a:t>144</a:t>
                      </a:r>
                      <a:endParaRPr lang="en-US" sz="1400" b="0" i="0" u="none" strike="noStrike" cap="none" spc="0" dirty="0">
                        <a:solidFill>
                          <a:schemeClr val="tx1">
                            <a:lumMod val="75000"/>
                            <a:lumOff val="25000"/>
                          </a:schemeClr>
                        </a:solidFill>
                        <a:effectLst/>
                        <a:latin typeface="Times New Roman" panose="02020603050405020304" pitchFamily="18" charset="0"/>
                        <a:cs typeface="Times New Roman" panose="02020603050405020304" pitchFamily="18" charset="0"/>
                      </a:endParaRPr>
                    </a:p>
                  </a:txBody>
                  <a:tcPr marL="154241" marR="80205" marT="80205" marB="80205" anchor="ctr"/>
                </a:tc>
                <a:extLst>
                  <a:ext uri="{0D108BD9-81ED-4DB2-BD59-A6C34878D82A}">
                    <a16:rowId xmlns:a16="http://schemas.microsoft.com/office/drawing/2014/main" val="2654475965"/>
                  </a:ext>
                </a:extLst>
              </a:tr>
              <a:tr h="363208">
                <a:tc>
                  <a:txBody>
                    <a:bodyPr/>
                    <a:lstStyle/>
                    <a:p>
                      <a:pPr algn="ctr" rtl="0" fontAlgn="ctr"/>
                      <a:r>
                        <a:rPr lang="en-US" sz="1400" b="0" u="none" strike="noStrike" cap="none" spc="0" dirty="0">
                          <a:solidFill>
                            <a:schemeClr val="tx1">
                              <a:lumMod val="75000"/>
                              <a:lumOff val="25000"/>
                            </a:schemeClr>
                          </a:solidFill>
                          <a:effectLst/>
                        </a:rPr>
                        <a:t>2018</a:t>
                      </a:r>
                      <a:endParaRPr lang="en-US" sz="1400" b="0" i="0" u="none" strike="noStrike" cap="none" spc="0" dirty="0">
                        <a:solidFill>
                          <a:schemeClr val="tx1">
                            <a:lumMod val="75000"/>
                            <a:lumOff val="25000"/>
                          </a:schemeClr>
                        </a:solidFill>
                        <a:effectLst/>
                        <a:latin typeface="Times New Roman" panose="02020603050405020304" pitchFamily="18" charset="0"/>
                        <a:cs typeface="Times New Roman" panose="02020603050405020304" pitchFamily="18" charset="0"/>
                      </a:endParaRPr>
                    </a:p>
                  </a:txBody>
                  <a:tcPr marL="154241" marR="80205" marT="80205" marB="80205" anchor="ctr"/>
                </a:tc>
                <a:tc>
                  <a:txBody>
                    <a:bodyPr/>
                    <a:lstStyle/>
                    <a:p>
                      <a:pPr algn="ctr" rtl="0" fontAlgn="ctr"/>
                      <a:r>
                        <a:rPr lang="en-US" sz="1400" b="0" u="none" strike="noStrike" cap="none" spc="0" dirty="0">
                          <a:solidFill>
                            <a:schemeClr val="tx1">
                              <a:lumMod val="75000"/>
                              <a:lumOff val="25000"/>
                            </a:schemeClr>
                          </a:solidFill>
                          <a:effectLst/>
                        </a:rPr>
                        <a:t>23,104</a:t>
                      </a:r>
                      <a:endParaRPr lang="en-US" sz="1400" b="0" i="0" u="none" strike="noStrike" cap="none" spc="0" dirty="0">
                        <a:solidFill>
                          <a:schemeClr val="tx1">
                            <a:lumMod val="75000"/>
                            <a:lumOff val="25000"/>
                          </a:schemeClr>
                        </a:solidFill>
                        <a:effectLst/>
                        <a:latin typeface="Times New Roman" panose="02020603050405020304" pitchFamily="18" charset="0"/>
                        <a:cs typeface="Times New Roman" panose="02020603050405020304" pitchFamily="18" charset="0"/>
                      </a:endParaRPr>
                    </a:p>
                  </a:txBody>
                  <a:tcPr marL="154241" marR="80205" marT="80205" marB="80205" anchor="ctr"/>
                </a:tc>
                <a:tc>
                  <a:txBody>
                    <a:bodyPr/>
                    <a:lstStyle/>
                    <a:p>
                      <a:pPr algn="ctr" rtl="0" fontAlgn="ctr"/>
                      <a:r>
                        <a:rPr lang="en-US" sz="1400" b="0" u="none" strike="noStrike" cap="none" spc="0" dirty="0">
                          <a:solidFill>
                            <a:schemeClr val="tx1">
                              <a:lumMod val="75000"/>
                              <a:lumOff val="25000"/>
                            </a:schemeClr>
                          </a:solidFill>
                          <a:effectLst/>
                        </a:rPr>
                        <a:t>168</a:t>
                      </a:r>
                      <a:endParaRPr lang="en-US" sz="1400" b="0" i="0" u="none" strike="noStrike" cap="none" spc="0" dirty="0">
                        <a:solidFill>
                          <a:schemeClr val="tx1">
                            <a:lumMod val="75000"/>
                            <a:lumOff val="25000"/>
                          </a:schemeClr>
                        </a:solidFill>
                        <a:effectLst/>
                        <a:latin typeface="Times New Roman" panose="02020603050405020304" pitchFamily="18" charset="0"/>
                        <a:cs typeface="Times New Roman" panose="02020603050405020304" pitchFamily="18" charset="0"/>
                      </a:endParaRPr>
                    </a:p>
                  </a:txBody>
                  <a:tcPr marL="154241" marR="80205" marT="80205" marB="80205" anchor="ctr"/>
                </a:tc>
                <a:extLst>
                  <a:ext uri="{0D108BD9-81ED-4DB2-BD59-A6C34878D82A}">
                    <a16:rowId xmlns:a16="http://schemas.microsoft.com/office/drawing/2014/main" val="3181936423"/>
                  </a:ext>
                </a:extLst>
              </a:tr>
              <a:tr h="363208">
                <a:tc>
                  <a:txBody>
                    <a:bodyPr/>
                    <a:lstStyle/>
                    <a:p>
                      <a:pPr algn="ctr" rtl="0" fontAlgn="ctr"/>
                      <a:r>
                        <a:rPr lang="en-US" sz="1400" b="0" u="none" strike="noStrike" cap="none" spc="0" dirty="0">
                          <a:solidFill>
                            <a:schemeClr val="tx1">
                              <a:lumMod val="75000"/>
                              <a:lumOff val="25000"/>
                            </a:schemeClr>
                          </a:solidFill>
                          <a:effectLst/>
                        </a:rPr>
                        <a:t>2019</a:t>
                      </a:r>
                      <a:endParaRPr lang="en-US" sz="1400" b="0" i="0" u="none" strike="noStrike" cap="none" spc="0" dirty="0">
                        <a:solidFill>
                          <a:schemeClr val="tx1">
                            <a:lumMod val="75000"/>
                            <a:lumOff val="25000"/>
                          </a:schemeClr>
                        </a:solidFill>
                        <a:effectLst/>
                        <a:latin typeface="Times New Roman" panose="02020603050405020304" pitchFamily="18" charset="0"/>
                        <a:cs typeface="Times New Roman" panose="02020603050405020304" pitchFamily="18" charset="0"/>
                      </a:endParaRPr>
                    </a:p>
                  </a:txBody>
                  <a:tcPr marL="154241" marR="80205" marT="80205" marB="80205" anchor="ctr"/>
                </a:tc>
                <a:tc>
                  <a:txBody>
                    <a:bodyPr/>
                    <a:lstStyle/>
                    <a:p>
                      <a:pPr algn="ctr" rtl="0" fontAlgn="ctr"/>
                      <a:r>
                        <a:rPr lang="en-US" sz="1400" b="0" u="none" strike="noStrike" cap="none" spc="0" dirty="0">
                          <a:solidFill>
                            <a:schemeClr val="tx1">
                              <a:lumMod val="75000"/>
                              <a:lumOff val="25000"/>
                            </a:schemeClr>
                          </a:solidFill>
                          <a:effectLst/>
                        </a:rPr>
                        <a:t>26,216</a:t>
                      </a:r>
                      <a:endParaRPr lang="en-US" sz="1400" b="0" i="0" u="none" strike="noStrike" cap="none" spc="0" dirty="0">
                        <a:solidFill>
                          <a:schemeClr val="tx1">
                            <a:lumMod val="75000"/>
                            <a:lumOff val="25000"/>
                          </a:schemeClr>
                        </a:solidFill>
                        <a:effectLst/>
                        <a:latin typeface="Times New Roman" panose="02020603050405020304" pitchFamily="18" charset="0"/>
                        <a:cs typeface="Times New Roman" panose="02020603050405020304" pitchFamily="18" charset="0"/>
                      </a:endParaRPr>
                    </a:p>
                  </a:txBody>
                  <a:tcPr marL="154241" marR="80205" marT="80205" marB="80205" anchor="ctr"/>
                </a:tc>
                <a:tc>
                  <a:txBody>
                    <a:bodyPr/>
                    <a:lstStyle/>
                    <a:p>
                      <a:pPr algn="ctr" rtl="0" fontAlgn="ctr"/>
                      <a:r>
                        <a:rPr lang="en-US" sz="1400" b="0" u="none" strike="noStrike" cap="none" spc="0" dirty="0">
                          <a:solidFill>
                            <a:schemeClr val="tx1">
                              <a:lumMod val="75000"/>
                              <a:lumOff val="25000"/>
                            </a:schemeClr>
                          </a:solidFill>
                          <a:effectLst/>
                        </a:rPr>
                        <a:t>154</a:t>
                      </a:r>
                      <a:endParaRPr lang="en-US" sz="1400" b="0" i="0" u="none" strike="noStrike" cap="none" spc="0" dirty="0">
                        <a:solidFill>
                          <a:schemeClr val="tx1">
                            <a:lumMod val="75000"/>
                            <a:lumOff val="25000"/>
                          </a:schemeClr>
                        </a:solidFill>
                        <a:effectLst/>
                        <a:latin typeface="Times New Roman" panose="02020603050405020304" pitchFamily="18" charset="0"/>
                        <a:cs typeface="Times New Roman" panose="02020603050405020304" pitchFamily="18" charset="0"/>
                      </a:endParaRPr>
                    </a:p>
                  </a:txBody>
                  <a:tcPr marL="154241" marR="80205" marT="80205" marB="80205" anchor="ctr"/>
                </a:tc>
                <a:extLst>
                  <a:ext uri="{0D108BD9-81ED-4DB2-BD59-A6C34878D82A}">
                    <a16:rowId xmlns:a16="http://schemas.microsoft.com/office/drawing/2014/main" val="1366372577"/>
                  </a:ext>
                </a:extLst>
              </a:tr>
              <a:tr h="363208">
                <a:tc>
                  <a:txBody>
                    <a:bodyPr/>
                    <a:lstStyle/>
                    <a:p>
                      <a:pPr algn="ctr" rtl="0" fontAlgn="ctr"/>
                      <a:r>
                        <a:rPr lang="en-US" sz="1400" b="0" u="none" strike="noStrike" cap="none" spc="0" dirty="0">
                          <a:solidFill>
                            <a:schemeClr val="tx1">
                              <a:lumMod val="75000"/>
                              <a:lumOff val="25000"/>
                            </a:schemeClr>
                          </a:solidFill>
                          <a:effectLst/>
                        </a:rPr>
                        <a:t>2020</a:t>
                      </a:r>
                      <a:endParaRPr lang="en-US" sz="1400" b="0" i="0" u="none" strike="noStrike" cap="none" spc="0" dirty="0">
                        <a:solidFill>
                          <a:schemeClr val="tx1">
                            <a:lumMod val="75000"/>
                            <a:lumOff val="25000"/>
                          </a:schemeClr>
                        </a:solidFill>
                        <a:effectLst/>
                        <a:latin typeface="+mn-lt"/>
                        <a:cs typeface="Times New Roman" panose="02020603050405020304" pitchFamily="18" charset="0"/>
                      </a:endParaRPr>
                    </a:p>
                  </a:txBody>
                  <a:tcPr marL="154241" marR="80205" marT="80205" marB="80205" anchor="ctr"/>
                </a:tc>
                <a:tc>
                  <a:txBody>
                    <a:bodyPr/>
                    <a:lstStyle/>
                    <a:p>
                      <a:pPr algn="ctr" rtl="0" fontAlgn="ctr"/>
                      <a:r>
                        <a:rPr lang="en-US" sz="1400" b="0" u="none" strike="noStrike" cap="none" spc="0" dirty="0">
                          <a:solidFill>
                            <a:schemeClr val="tx1">
                              <a:lumMod val="75000"/>
                              <a:lumOff val="25000"/>
                            </a:schemeClr>
                          </a:solidFill>
                          <a:effectLst/>
                        </a:rPr>
                        <a:t>25,216</a:t>
                      </a:r>
                      <a:endParaRPr lang="en-US" sz="1400" b="0" i="0" u="none" strike="noStrike" cap="none" spc="0" dirty="0">
                        <a:solidFill>
                          <a:schemeClr val="tx1">
                            <a:lumMod val="75000"/>
                            <a:lumOff val="25000"/>
                          </a:schemeClr>
                        </a:solidFill>
                        <a:effectLst/>
                        <a:latin typeface="+mn-lt"/>
                        <a:cs typeface="Times New Roman" panose="02020603050405020304" pitchFamily="18" charset="0"/>
                      </a:endParaRPr>
                    </a:p>
                  </a:txBody>
                  <a:tcPr marL="154241" marR="80205" marT="80205" marB="80205" anchor="ctr"/>
                </a:tc>
                <a:tc>
                  <a:txBody>
                    <a:bodyPr/>
                    <a:lstStyle/>
                    <a:p>
                      <a:pPr algn="ctr" rtl="0" fontAlgn="ctr"/>
                      <a:r>
                        <a:rPr lang="en-US" sz="1400" b="0" u="none" strike="noStrike" cap="none" spc="0" dirty="0">
                          <a:solidFill>
                            <a:schemeClr val="tx1">
                              <a:lumMod val="75000"/>
                              <a:lumOff val="25000"/>
                            </a:schemeClr>
                          </a:solidFill>
                          <a:effectLst/>
                        </a:rPr>
                        <a:t>91</a:t>
                      </a:r>
                      <a:endParaRPr lang="en-US" sz="1400" b="0" i="0" u="none" strike="noStrike" cap="none" spc="0" dirty="0">
                        <a:solidFill>
                          <a:schemeClr val="tx1">
                            <a:lumMod val="75000"/>
                            <a:lumOff val="25000"/>
                          </a:schemeClr>
                        </a:solidFill>
                        <a:effectLst/>
                        <a:latin typeface="+mn-lt"/>
                        <a:cs typeface="Times New Roman" panose="02020603050405020304" pitchFamily="18" charset="0"/>
                      </a:endParaRPr>
                    </a:p>
                  </a:txBody>
                  <a:tcPr marL="154241" marR="80205" marT="80205" marB="80205" anchor="ctr"/>
                </a:tc>
                <a:extLst>
                  <a:ext uri="{0D108BD9-81ED-4DB2-BD59-A6C34878D82A}">
                    <a16:rowId xmlns:a16="http://schemas.microsoft.com/office/drawing/2014/main" val="3821109734"/>
                  </a:ext>
                </a:extLst>
              </a:tr>
            </a:tbl>
          </a:graphicData>
        </a:graphic>
      </p:graphicFrame>
    </p:spTree>
    <p:extLst>
      <p:ext uri="{BB962C8B-B14F-4D97-AF65-F5344CB8AC3E}">
        <p14:creationId xmlns:p14="http://schemas.microsoft.com/office/powerpoint/2010/main" val="10667750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3">
            <a:extLst>
              <a:ext uri="{FF2B5EF4-FFF2-40B4-BE49-F238E27FC236}">
                <a16:creationId xmlns:a16="http://schemas.microsoft.com/office/drawing/2014/main" id="{092D0E68-21C4-41C1-965C-E8150C8C9797}"/>
              </a:ext>
            </a:extLst>
          </p:cNvPr>
          <p:cNvSpPr txBox="1">
            <a:spLocks noChangeArrowheads="1"/>
          </p:cNvSpPr>
          <p:nvPr/>
        </p:nvSpPr>
        <p:spPr bwMode="auto">
          <a:xfrm>
            <a:off x="1066800" y="2125914"/>
            <a:ext cx="6858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Garamond"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Title 2">
            <a:extLst>
              <a:ext uri="{FF2B5EF4-FFF2-40B4-BE49-F238E27FC236}">
                <a16:creationId xmlns:a16="http://schemas.microsoft.com/office/drawing/2014/main" id="{0A94CF86-CF96-4134-ADFC-2A99D622E00B}"/>
              </a:ext>
            </a:extLst>
          </p:cNvPr>
          <p:cNvSpPr>
            <a:spLocks noGrp="1"/>
          </p:cNvSpPr>
          <p:nvPr>
            <p:ph type="title"/>
          </p:nvPr>
        </p:nvSpPr>
        <p:spPr>
          <a:xfrm>
            <a:off x="866440" y="572166"/>
            <a:ext cx="6343202" cy="709865"/>
          </a:xfrm>
        </p:spPr>
        <p:txBody>
          <a:bodyPr/>
          <a:lstStyle/>
          <a:p>
            <a:r>
              <a:rPr lang="en-US" dirty="0"/>
              <a:t>Webinar Info</a:t>
            </a:r>
          </a:p>
        </p:txBody>
      </p:sp>
      <p:sp>
        <p:nvSpPr>
          <p:cNvPr id="4" name="Content Placeholder 3">
            <a:extLst>
              <a:ext uri="{FF2B5EF4-FFF2-40B4-BE49-F238E27FC236}">
                <a16:creationId xmlns:a16="http://schemas.microsoft.com/office/drawing/2014/main" id="{F0173BAC-F79E-462B-9D80-97105A489A86}"/>
              </a:ext>
            </a:extLst>
          </p:cNvPr>
          <p:cNvSpPr>
            <a:spLocks noGrp="1"/>
          </p:cNvSpPr>
          <p:nvPr>
            <p:ph idx="1"/>
          </p:nvPr>
        </p:nvSpPr>
        <p:spPr>
          <a:xfrm>
            <a:off x="697014" y="1965390"/>
            <a:ext cx="6343201" cy="3530600"/>
          </a:xfrm>
        </p:spPr>
        <p:txBody>
          <a:bodyPr>
            <a:normAutofit/>
          </a:bodyPr>
          <a:lstStyle/>
          <a:p>
            <a:r>
              <a:rPr lang="en-US" sz="2000" dirty="0"/>
              <a:t>Documentation of attendance for Continuing Education purposes will be the follow up email from the Webinar system. </a:t>
            </a:r>
          </a:p>
          <a:p>
            <a:r>
              <a:rPr lang="en-US" sz="2000" dirty="0"/>
              <a:t>Sent within 24 hours.  Check spam or junk mail filters.</a:t>
            </a:r>
            <a:endParaRPr lang="en-US" sz="2000" b="1" dirty="0"/>
          </a:p>
          <a:p>
            <a:r>
              <a:rPr lang="en-US" sz="2000" b="1" dirty="0"/>
              <a:t>No certificate will be issued.</a:t>
            </a:r>
          </a:p>
          <a:p>
            <a:endParaRPr lang="en-US" sz="2000" dirty="0"/>
          </a:p>
          <a:p>
            <a:r>
              <a:rPr lang="en-US" sz="2000" dirty="0"/>
              <a:t>A pdf of the slides is available on the TBPELS website.</a:t>
            </a:r>
          </a:p>
          <a:p>
            <a:endParaRPr lang="en-US" dirty="0"/>
          </a:p>
          <a:p>
            <a:endParaRPr lang="en-US" dirty="0"/>
          </a:p>
        </p:txBody>
      </p:sp>
    </p:spTree>
    <p:extLst>
      <p:ext uri="{BB962C8B-B14F-4D97-AF65-F5344CB8AC3E}">
        <p14:creationId xmlns:p14="http://schemas.microsoft.com/office/powerpoint/2010/main" val="40934662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1DD029FC-684F-483A-A8BD-1F092BFFB7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9144000" cy="6867027"/>
            <a:chOff x="0" y="-2373"/>
            <a:chExt cx="12192000" cy="6867027"/>
          </a:xfrm>
        </p:grpSpPr>
        <p:sp>
          <p:nvSpPr>
            <p:cNvPr id="75" name="Rectangle 74">
              <a:extLst>
                <a:ext uri="{FF2B5EF4-FFF2-40B4-BE49-F238E27FC236}">
                  <a16:creationId xmlns:a16="http://schemas.microsoft.com/office/drawing/2014/main" id="{EF3C96DD-C9B2-4B53-AEC5-8CB276D3C7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Oval 75">
              <a:extLst>
                <a:ext uri="{FF2B5EF4-FFF2-40B4-BE49-F238E27FC236}">
                  <a16:creationId xmlns:a16="http://schemas.microsoft.com/office/drawing/2014/main" id="{662F19CA-71D7-45F5-9123-CA712C528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3886C2A0-05BA-4243-B351-00C64563A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CC87CEB4-8F81-455D-A076-159940550D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BC9FC7F0-1AE4-4459-B8F2-219D7598B9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Oval 79">
              <a:extLst>
                <a:ext uri="{FF2B5EF4-FFF2-40B4-BE49-F238E27FC236}">
                  <a16:creationId xmlns:a16="http://schemas.microsoft.com/office/drawing/2014/main" id="{DD48B9DA-44B2-4334-96CF-D089EFEC9A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1" name="Freeform 5">
              <a:extLst>
                <a:ext uri="{FF2B5EF4-FFF2-40B4-BE49-F238E27FC236}">
                  <a16:creationId xmlns:a16="http://schemas.microsoft.com/office/drawing/2014/main" id="{79089964-B99F-487E-840E-FD3D7E88C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2" name="Freeform 5">
              <a:extLst>
                <a:ext uri="{FF2B5EF4-FFF2-40B4-BE49-F238E27FC236}">
                  <a16:creationId xmlns:a16="http://schemas.microsoft.com/office/drawing/2014/main" id="{EC4611E9-9EAD-44EF-967C-9F3F3066D0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3" name="Freeform 5">
              <a:extLst>
                <a:ext uri="{FF2B5EF4-FFF2-40B4-BE49-F238E27FC236}">
                  <a16:creationId xmlns:a16="http://schemas.microsoft.com/office/drawing/2014/main" id="{5916A076-E219-44E3-8EB5-1C04EFCD17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5" name="Rectangle 84">
            <a:extLst>
              <a:ext uri="{FF2B5EF4-FFF2-40B4-BE49-F238E27FC236}">
                <a16:creationId xmlns:a16="http://schemas.microsoft.com/office/drawing/2014/main" id="{D764F0A0-D07C-4159-9427-D25058257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87" name="Group 86">
            <a:extLst>
              <a:ext uri="{FF2B5EF4-FFF2-40B4-BE49-F238E27FC236}">
                <a16:creationId xmlns:a16="http://schemas.microsoft.com/office/drawing/2014/main" id="{298B78F7-6841-4168-8538-3E26070861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88" name="Rectangle 87">
              <a:extLst>
                <a:ext uri="{FF2B5EF4-FFF2-40B4-BE49-F238E27FC236}">
                  <a16:creationId xmlns:a16="http://schemas.microsoft.com/office/drawing/2014/main" id="{764D568C-39BB-4394-A483-C7C185002D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9" name="Oval 88">
              <a:extLst>
                <a:ext uri="{FF2B5EF4-FFF2-40B4-BE49-F238E27FC236}">
                  <a16:creationId xmlns:a16="http://schemas.microsoft.com/office/drawing/2014/main" id="{CB70B903-F367-48EC-B214-D1D26FC70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0" name="Oval 89">
              <a:extLst>
                <a:ext uri="{FF2B5EF4-FFF2-40B4-BE49-F238E27FC236}">
                  <a16:creationId xmlns:a16="http://schemas.microsoft.com/office/drawing/2014/main" id="{45E5B732-80F6-496B-AC33-E0FD9395DB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1" name="Rectangle 90">
              <a:extLst>
                <a:ext uri="{FF2B5EF4-FFF2-40B4-BE49-F238E27FC236}">
                  <a16:creationId xmlns:a16="http://schemas.microsoft.com/office/drawing/2014/main" id="{CC709F18-F3FB-4D14-B50D-6159067EB6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2" name="Freeform 5">
              <a:extLst>
                <a:ext uri="{FF2B5EF4-FFF2-40B4-BE49-F238E27FC236}">
                  <a16:creationId xmlns:a16="http://schemas.microsoft.com/office/drawing/2014/main" id="{16E4A747-3382-4841-BCBE-78D416DEEC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3" name="Freeform 5">
              <a:extLst>
                <a:ext uri="{FF2B5EF4-FFF2-40B4-BE49-F238E27FC236}">
                  <a16:creationId xmlns:a16="http://schemas.microsoft.com/office/drawing/2014/main" id="{049AC68C-6F74-4DEB-9CD1-3E1C4EB2CD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4" name="Freeform 5">
              <a:extLst>
                <a:ext uri="{FF2B5EF4-FFF2-40B4-BE49-F238E27FC236}">
                  <a16:creationId xmlns:a16="http://schemas.microsoft.com/office/drawing/2014/main" id="{3FB17BE8-AC72-4544-AFE9-F8C1C3EB65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7" name="TextBox 5"/>
          <p:cNvSpPr txBox="1">
            <a:spLocks noChangeArrowheads="1"/>
          </p:cNvSpPr>
          <p:nvPr/>
        </p:nvSpPr>
        <p:spPr bwMode="auto">
          <a:xfrm>
            <a:off x="479323" y="629265"/>
            <a:ext cx="3849329" cy="162232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spcAft>
                <a:spcPts val="600"/>
              </a:spcAft>
            </a:pPr>
            <a:r>
              <a:rPr lang="en-US" sz="3600" dirty="0">
                <a:solidFill>
                  <a:schemeClr val="bg2"/>
                </a:solidFill>
                <a:latin typeface="+mj-lt"/>
                <a:ea typeface="+mj-ea"/>
                <a:cs typeface="+mj-cs"/>
              </a:rPr>
              <a:t>Thank You</a:t>
            </a:r>
          </a:p>
        </p:txBody>
      </p:sp>
      <p:sp>
        <p:nvSpPr>
          <p:cNvPr id="9221" name="TextBox 8"/>
          <p:cNvSpPr txBox="1">
            <a:spLocks noChangeArrowheads="1"/>
          </p:cNvSpPr>
          <p:nvPr/>
        </p:nvSpPr>
        <p:spPr bwMode="auto">
          <a:xfrm>
            <a:off x="525430" y="3502966"/>
            <a:ext cx="3849329" cy="381174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000"/>
              </a:spcBef>
              <a:spcAft>
                <a:spcPts val="0"/>
              </a:spcAft>
              <a:buClr>
                <a:schemeClr val="accent1"/>
              </a:buClr>
              <a:buSzPct val="80000"/>
              <a:buFont typeface="Wingdings 3" charset="2"/>
              <a:buChar char=""/>
            </a:pPr>
            <a:r>
              <a:rPr lang="en-US" sz="2000" u="sng" dirty="0">
                <a:solidFill>
                  <a:schemeClr val="bg1"/>
                </a:solidFill>
                <a:latin typeface="+mn-lt"/>
                <a:cs typeface="+mn-cs"/>
              </a:rPr>
              <a:t>pels.texas.gov </a:t>
            </a:r>
          </a:p>
          <a:p>
            <a:pPr eaLnBrk="1" hangingPunct="1">
              <a:spcBef>
                <a:spcPts val="1000"/>
              </a:spcBef>
              <a:spcAft>
                <a:spcPts val="0"/>
              </a:spcAft>
              <a:buClr>
                <a:schemeClr val="accent1"/>
              </a:buClr>
              <a:buSzPct val="80000"/>
              <a:buFont typeface="Wingdings 3" charset="2"/>
              <a:buChar char=""/>
            </a:pPr>
            <a:r>
              <a:rPr lang="en-US" sz="2000" u="sng" dirty="0">
                <a:solidFill>
                  <a:schemeClr val="bg1"/>
                </a:solidFill>
                <a:latin typeface="+mn-lt"/>
                <a:cs typeface="+mn-cs"/>
              </a:rPr>
              <a:t>info@pels.texas.gov</a:t>
            </a:r>
          </a:p>
          <a:p>
            <a:pPr eaLnBrk="1" hangingPunct="1">
              <a:spcBef>
                <a:spcPts val="1000"/>
              </a:spcBef>
              <a:spcAft>
                <a:spcPts val="0"/>
              </a:spcAft>
              <a:buClr>
                <a:schemeClr val="accent1"/>
              </a:buClr>
              <a:buSzPct val="80000"/>
              <a:buFont typeface="Wingdings 3" charset="2"/>
              <a:buChar char=""/>
            </a:pPr>
            <a:endParaRPr lang="en-US" sz="2000" dirty="0">
              <a:solidFill>
                <a:schemeClr val="bg1"/>
              </a:solidFill>
              <a:latin typeface="+mn-lt"/>
              <a:cs typeface="+mn-cs"/>
            </a:endParaRPr>
          </a:p>
          <a:p>
            <a:pPr eaLnBrk="1" hangingPunct="1">
              <a:spcBef>
                <a:spcPts val="1000"/>
              </a:spcBef>
              <a:spcAft>
                <a:spcPts val="0"/>
              </a:spcAft>
              <a:buClr>
                <a:schemeClr val="accent1"/>
              </a:buClr>
              <a:buSzPct val="80000"/>
              <a:buFont typeface="Wingdings 3" charset="2"/>
              <a:buChar char=""/>
            </a:pPr>
            <a:r>
              <a:rPr lang="en-US" sz="2000" dirty="0">
                <a:solidFill>
                  <a:schemeClr val="bg1"/>
                </a:solidFill>
                <a:latin typeface="+mn-lt"/>
                <a:cs typeface="+mn-cs"/>
              </a:rPr>
              <a:t>1917 S Interstate 35, Austin, TX 78741</a:t>
            </a:r>
          </a:p>
          <a:p>
            <a:pPr eaLnBrk="1" hangingPunct="1">
              <a:spcBef>
                <a:spcPts val="1000"/>
              </a:spcBef>
              <a:spcAft>
                <a:spcPts val="0"/>
              </a:spcAft>
              <a:buClr>
                <a:schemeClr val="accent1"/>
              </a:buClr>
              <a:buSzPct val="80000"/>
              <a:buFont typeface="Wingdings 3" charset="2"/>
              <a:buChar char=""/>
            </a:pPr>
            <a:r>
              <a:rPr lang="en-US" sz="2000" dirty="0">
                <a:solidFill>
                  <a:schemeClr val="bg1"/>
                </a:solidFill>
                <a:latin typeface="+mn-lt"/>
                <a:cs typeface="+mn-cs"/>
              </a:rPr>
              <a:t>Phone:  512-440-7723</a:t>
            </a:r>
          </a:p>
          <a:p>
            <a:pPr eaLnBrk="1" hangingPunct="1">
              <a:spcBef>
                <a:spcPts val="1000"/>
              </a:spcBef>
              <a:spcAft>
                <a:spcPts val="0"/>
              </a:spcAft>
              <a:buClr>
                <a:schemeClr val="accent1"/>
              </a:buClr>
              <a:buSzPct val="80000"/>
              <a:buFont typeface="Wingdings 3" charset="2"/>
              <a:buChar char=""/>
            </a:pPr>
            <a:endParaRPr lang="en-US" dirty="0">
              <a:solidFill>
                <a:schemeClr val="bg1"/>
              </a:solidFill>
              <a:latin typeface="+mn-lt"/>
              <a:cs typeface="+mn-cs"/>
            </a:endParaRPr>
          </a:p>
          <a:p>
            <a:pPr eaLnBrk="1" hangingPunct="1">
              <a:spcBef>
                <a:spcPts val="1000"/>
              </a:spcBef>
              <a:spcAft>
                <a:spcPts val="0"/>
              </a:spcAft>
              <a:buClr>
                <a:schemeClr val="accent1"/>
              </a:buClr>
              <a:buSzPct val="80000"/>
              <a:buFont typeface="Wingdings 3" charset="2"/>
              <a:buChar char=""/>
            </a:pPr>
            <a:endParaRPr lang="en-US" dirty="0">
              <a:solidFill>
                <a:schemeClr val="bg1"/>
              </a:solidFill>
              <a:latin typeface="+mn-lt"/>
              <a:cs typeface="+mn-cs"/>
            </a:endParaRPr>
          </a:p>
          <a:p>
            <a:pPr eaLnBrk="1" hangingPunct="1">
              <a:spcBef>
                <a:spcPts val="1000"/>
              </a:spcBef>
              <a:spcAft>
                <a:spcPts val="0"/>
              </a:spcAft>
              <a:buClr>
                <a:schemeClr val="accent1"/>
              </a:buClr>
              <a:buSzPct val="80000"/>
              <a:buFont typeface="Wingdings 3" charset="2"/>
              <a:buChar char=""/>
            </a:pPr>
            <a:endParaRPr lang="en-US" dirty="0">
              <a:solidFill>
                <a:schemeClr val="bg1"/>
              </a:solidFill>
              <a:latin typeface="+mn-lt"/>
              <a:cs typeface="+mn-cs"/>
            </a:endParaRPr>
          </a:p>
          <a:p>
            <a:pPr eaLnBrk="1" hangingPunct="1">
              <a:spcBef>
                <a:spcPts val="1000"/>
              </a:spcBef>
              <a:spcAft>
                <a:spcPts val="0"/>
              </a:spcAft>
              <a:buClr>
                <a:schemeClr val="accent1"/>
              </a:buClr>
              <a:buSzPct val="80000"/>
              <a:buFont typeface="Wingdings 3" charset="2"/>
              <a:buChar char=""/>
            </a:pPr>
            <a:endParaRPr lang="en-US" dirty="0">
              <a:solidFill>
                <a:schemeClr val="bg1"/>
              </a:solidFill>
              <a:latin typeface="+mn-lt"/>
              <a:cs typeface="+mn-cs"/>
            </a:endParaRPr>
          </a:p>
          <a:p>
            <a:pPr eaLnBrk="1" hangingPunct="1">
              <a:spcBef>
                <a:spcPts val="1000"/>
              </a:spcBef>
              <a:spcAft>
                <a:spcPts val="0"/>
              </a:spcAft>
              <a:buClr>
                <a:schemeClr val="accent1"/>
              </a:buClr>
              <a:buSzPct val="80000"/>
              <a:buFont typeface="Wingdings 3" charset="2"/>
              <a:buChar char=""/>
            </a:pPr>
            <a:endParaRPr lang="en-US" dirty="0">
              <a:solidFill>
                <a:schemeClr val="bg1"/>
              </a:solidFill>
              <a:latin typeface="+mn-lt"/>
              <a:cs typeface="+mn-cs"/>
              <a:hlinkClick r:id="rId4"/>
            </a:endParaRPr>
          </a:p>
          <a:p>
            <a:pPr marL="0" indent="0" eaLnBrk="1" hangingPunct="1">
              <a:spcBef>
                <a:spcPts val="1000"/>
              </a:spcBef>
              <a:spcAft>
                <a:spcPts val="0"/>
              </a:spcAft>
              <a:buClr>
                <a:schemeClr val="accent1"/>
              </a:buClr>
              <a:buSzPct val="80000"/>
              <a:buFont typeface="Wingdings 3" charset="2"/>
              <a:buChar char=""/>
            </a:pPr>
            <a:endParaRPr lang="en-US" dirty="0">
              <a:solidFill>
                <a:schemeClr val="bg1"/>
              </a:solidFill>
              <a:latin typeface="+mn-lt"/>
              <a:cs typeface="+mn-cs"/>
            </a:endParaRPr>
          </a:p>
          <a:p>
            <a:pPr eaLnBrk="1" hangingPunct="1">
              <a:spcBef>
                <a:spcPts val="1000"/>
              </a:spcBef>
              <a:spcAft>
                <a:spcPts val="0"/>
              </a:spcAft>
              <a:buClr>
                <a:schemeClr val="accent1"/>
              </a:buClr>
              <a:buSzPct val="80000"/>
              <a:buFont typeface="Wingdings 3" charset="2"/>
              <a:buChar char=""/>
            </a:pPr>
            <a:endParaRPr lang="en-US" dirty="0">
              <a:solidFill>
                <a:schemeClr val="bg1"/>
              </a:solidFill>
              <a:latin typeface="+mn-lt"/>
              <a:cs typeface="+mn-cs"/>
            </a:endParaRPr>
          </a:p>
        </p:txBody>
      </p:sp>
      <p:pic>
        <p:nvPicPr>
          <p:cNvPr id="5" name="Picture 4" descr="Logo&#10;&#10;Description automatically generated">
            <a:extLst>
              <a:ext uri="{FF2B5EF4-FFF2-40B4-BE49-F238E27FC236}">
                <a16:creationId xmlns:a16="http://schemas.microsoft.com/office/drawing/2014/main" id="{4E9B6DD4-04B3-4C9C-8164-A607C08278AA}"/>
              </a:ext>
            </a:extLst>
          </p:cNvPr>
          <p:cNvPicPr>
            <a:picLocks noChangeAspect="1"/>
          </p:cNvPicPr>
          <p:nvPr/>
        </p:nvPicPr>
        <p:blipFill>
          <a:blip r:embed="rId5"/>
          <a:stretch>
            <a:fillRect/>
          </a:stretch>
        </p:blipFill>
        <p:spPr>
          <a:xfrm>
            <a:off x="5025620" y="1621772"/>
            <a:ext cx="3632037" cy="3632037"/>
          </a:xfrm>
          <a:prstGeom prst="rect">
            <a:avLst/>
          </a:prstGeom>
        </p:spPr>
      </p:pic>
      <p:sp>
        <p:nvSpPr>
          <p:cNvPr id="96" name="Rectangle 95">
            <a:extLst>
              <a:ext uri="{FF2B5EF4-FFF2-40B4-BE49-F238E27FC236}">
                <a16:creationId xmlns:a16="http://schemas.microsoft.com/office/drawing/2014/main" id="{B5BA6DB3-F246-4306-AA4A-B2E8EF6D7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84195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3">
            <a:extLst>
              <a:ext uri="{FF2B5EF4-FFF2-40B4-BE49-F238E27FC236}">
                <a16:creationId xmlns:a16="http://schemas.microsoft.com/office/drawing/2014/main" id="{092D0E68-21C4-41C1-965C-E8150C8C9797}"/>
              </a:ext>
            </a:extLst>
          </p:cNvPr>
          <p:cNvSpPr txBox="1">
            <a:spLocks noChangeArrowheads="1"/>
          </p:cNvSpPr>
          <p:nvPr/>
        </p:nvSpPr>
        <p:spPr bwMode="auto">
          <a:xfrm>
            <a:off x="1066800" y="2125914"/>
            <a:ext cx="6858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Garamond"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defTabSz="914400">
              <a:buFontTx/>
              <a:buNone/>
            </a:pPr>
            <a:endParaRPr lang="en-US" kern="0" dirty="0">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0A94CF86-CF96-4134-ADFC-2A99D622E00B}"/>
              </a:ext>
            </a:extLst>
          </p:cNvPr>
          <p:cNvSpPr>
            <a:spLocks noGrp="1"/>
          </p:cNvSpPr>
          <p:nvPr>
            <p:ph type="title"/>
          </p:nvPr>
        </p:nvSpPr>
        <p:spPr>
          <a:xfrm>
            <a:off x="866440" y="572166"/>
            <a:ext cx="6343202" cy="709865"/>
          </a:xfrm>
        </p:spPr>
        <p:txBody>
          <a:bodyPr/>
          <a:lstStyle/>
          <a:p>
            <a:r>
              <a:rPr lang="en-US" dirty="0"/>
              <a:t>Agenda</a:t>
            </a:r>
          </a:p>
        </p:txBody>
      </p:sp>
      <p:sp>
        <p:nvSpPr>
          <p:cNvPr id="4" name="Content Placeholder 3">
            <a:extLst>
              <a:ext uri="{FF2B5EF4-FFF2-40B4-BE49-F238E27FC236}">
                <a16:creationId xmlns:a16="http://schemas.microsoft.com/office/drawing/2014/main" id="{F0173BAC-F79E-462B-9D80-97105A489A86}"/>
              </a:ext>
            </a:extLst>
          </p:cNvPr>
          <p:cNvSpPr>
            <a:spLocks noGrp="1"/>
          </p:cNvSpPr>
          <p:nvPr>
            <p:ph idx="1"/>
          </p:nvPr>
        </p:nvSpPr>
        <p:spPr>
          <a:xfrm>
            <a:off x="697014" y="2362949"/>
            <a:ext cx="6343201" cy="3530600"/>
          </a:xfrm>
        </p:spPr>
        <p:txBody>
          <a:bodyPr>
            <a:normAutofit/>
          </a:bodyPr>
          <a:lstStyle/>
          <a:p>
            <a:r>
              <a:rPr lang="en-US" sz="2400" dirty="0"/>
              <a:t>Covid-19 Update</a:t>
            </a:r>
          </a:p>
          <a:p>
            <a:r>
              <a:rPr lang="en-US" sz="2400" dirty="0"/>
              <a:t>About the Board</a:t>
            </a:r>
          </a:p>
          <a:p>
            <a:r>
              <a:rPr lang="en-US" sz="2400" dirty="0"/>
              <a:t>Core Functions</a:t>
            </a:r>
          </a:p>
          <a:p>
            <a:r>
              <a:rPr lang="en-US" sz="2400" dirty="0"/>
              <a:t>Professional Responsibility</a:t>
            </a:r>
          </a:p>
          <a:p>
            <a:r>
              <a:rPr lang="en-US" sz="2400" dirty="0"/>
              <a:t>Board Activities</a:t>
            </a:r>
            <a:endParaRPr lang="en-US" sz="2000" dirty="0"/>
          </a:p>
        </p:txBody>
      </p:sp>
    </p:spTree>
    <p:extLst>
      <p:ext uri="{BB962C8B-B14F-4D97-AF65-F5344CB8AC3E}">
        <p14:creationId xmlns:p14="http://schemas.microsoft.com/office/powerpoint/2010/main" val="1145679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EB8510F-5BA8-43D0-93C2-AB899D1A464A}"/>
              </a:ext>
            </a:extLst>
          </p:cNvPr>
          <p:cNvSpPr>
            <a:spLocks noGrp="1"/>
          </p:cNvSpPr>
          <p:nvPr>
            <p:ph idx="1"/>
          </p:nvPr>
        </p:nvSpPr>
        <p:spPr>
          <a:xfrm>
            <a:off x="738105" y="1959810"/>
            <a:ext cx="6343201" cy="3530600"/>
          </a:xfrm>
        </p:spPr>
        <p:txBody>
          <a:bodyPr>
            <a:normAutofit fontScale="92500" lnSpcReduction="10000"/>
          </a:bodyPr>
          <a:lstStyle/>
          <a:p>
            <a:r>
              <a:rPr lang="en-US" sz="2000" dirty="0"/>
              <a:t>Agency Offices CLOSED to public</a:t>
            </a:r>
          </a:p>
          <a:p>
            <a:r>
              <a:rPr lang="en-US" sz="2000" dirty="0"/>
              <a:t>Will remain closed through at least July 2021</a:t>
            </a:r>
          </a:p>
          <a:p>
            <a:r>
              <a:rPr lang="en-US" sz="2000" dirty="0"/>
              <a:t>TBPELS Team is all teleworking</a:t>
            </a:r>
          </a:p>
          <a:p>
            <a:r>
              <a:rPr lang="en-US" sz="2000" dirty="0"/>
              <a:t>Email communication best </a:t>
            </a:r>
            <a:r>
              <a:rPr lang="en-US" sz="2000" dirty="0">
                <a:solidFill>
                  <a:schemeClr val="tx1"/>
                </a:solidFill>
              </a:rPr>
              <a:t>(</a:t>
            </a:r>
            <a:r>
              <a:rPr lang="en-US" sz="2000" u="sng" dirty="0">
                <a:solidFill>
                  <a:schemeClr val="tx1"/>
                </a:solidFill>
              </a:rPr>
              <a:t>info@pels.texas.gov</a:t>
            </a:r>
            <a:r>
              <a:rPr lang="en-US" sz="2000" dirty="0">
                <a:solidFill>
                  <a:schemeClr val="tx1"/>
                </a:solidFill>
              </a:rPr>
              <a:t> )</a:t>
            </a:r>
          </a:p>
          <a:p>
            <a:r>
              <a:rPr lang="en-US" sz="2000" dirty="0"/>
              <a:t>Telephone communication is limited</a:t>
            </a:r>
          </a:p>
          <a:p>
            <a:r>
              <a:rPr lang="en-US" sz="2000" dirty="0"/>
              <a:t>Operations NORMAL</a:t>
            </a:r>
          </a:p>
          <a:p>
            <a:r>
              <a:rPr lang="en-US" sz="2000" dirty="0"/>
              <a:t>Processing applications</a:t>
            </a:r>
          </a:p>
          <a:p>
            <a:r>
              <a:rPr lang="en-US" sz="2000" dirty="0"/>
              <a:t>Processing enforcement cases</a:t>
            </a:r>
          </a:p>
          <a:p>
            <a:r>
              <a:rPr lang="en-US" sz="2000" dirty="0"/>
              <a:t>Renewals ongoing</a:t>
            </a:r>
          </a:p>
          <a:p>
            <a:endParaRPr lang="en-US" sz="2000" dirty="0"/>
          </a:p>
        </p:txBody>
      </p:sp>
      <p:sp>
        <p:nvSpPr>
          <p:cNvPr id="11" name="Title 2">
            <a:extLst>
              <a:ext uri="{FF2B5EF4-FFF2-40B4-BE49-F238E27FC236}">
                <a16:creationId xmlns:a16="http://schemas.microsoft.com/office/drawing/2014/main" id="{2FBDF473-A190-4F98-8993-61F05E747458}"/>
              </a:ext>
            </a:extLst>
          </p:cNvPr>
          <p:cNvSpPr txBox="1">
            <a:spLocks/>
          </p:cNvSpPr>
          <p:nvPr/>
        </p:nvSpPr>
        <p:spPr bwMode="gray">
          <a:xfrm>
            <a:off x="866441" y="838200"/>
            <a:ext cx="6343202" cy="70986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dirty="0"/>
              <a:t>COVID-19 Update</a:t>
            </a:r>
            <a:br>
              <a:rPr lang="en-US" dirty="0"/>
            </a:br>
            <a:endParaRPr lang="en-US" dirty="0"/>
          </a:p>
        </p:txBody>
      </p:sp>
    </p:spTree>
    <p:extLst>
      <p:ext uri="{BB962C8B-B14F-4D97-AF65-F5344CB8AC3E}">
        <p14:creationId xmlns:p14="http://schemas.microsoft.com/office/powerpoint/2010/main" val="2652089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EB8510F-5BA8-43D0-93C2-AB899D1A464A}"/>
              </a:ext>
            </a:extLst>
          </p:cNvPr>
          <p:cNvSpPr>
            <a:spLocks noGrp="1"/>
          </p:cNvSpPr>
          <p:nvPr>
            <p:ph idx="1"/>
          </p:nvPr>
        </p:nvSpPr>
        <p:spPr>
          <a:xfrm>
            <a:off x="738105" y="1959810"/>
            <a:ext cx="7702510" cy="3530600"/>
          </a:xfrm>
        </p:spPr>
        <p:txBody>
          <a:bodyPr>
            <a:normAutofit fontScale="92500" lnSpcReduction="10000"/>
          </a:bodyPr>
          <a:lstStyle/>
          <a:p>
            <a:r>
              <a:rPr lang="en-US" sz="2000" dirty="0"/>
              <a:t>FE / FS / PE Exam – Pearson VUE closed in April 2020</a:t>
            </a:r>
          </a:p>
          <a:p>
            <a:r>
              <a:rPr lang="en-US" sz="2000" dirty="0"/>
              <a:t>PE exam – NCEES cancelled the April 2020 Exam</a:t>
            </a:r>
          </a:p>
          <a:p>
            <a:r>
              <a:rPr lang="en-US" sz="2000" dirty="0"/>
              <a:t>RPLS exam – TBPELS cancelled April 2020 Exam</a:t>
            </a:r>
          </a:p>
          <a:p>
            <a:r>
              <a:rPr lang="en-US" sz="2000" dirty="0"/>
              <a:t>RPLS Exams given in OCTOBER 2020</a:t>
            </a:r>
          </a:p>
          <a:p>
            <a:r>
              <a:rPr lang="en-US" sz="2000" dirty="0"/>
              <a:t>NCEES PE Exams given in OCTOBER 2020</a:t>
            </a:r>
          </a:p>
          <a:p>
            <a:r>
              <a:rPr lang="en-US" sz="2000" dirty="0"/>
              <a:t>All Exams on Schedule for April 2021</a:t>
            </a:r>
          </a:p>
          <a:p>
            <a:r>
              <a:rPr lang="en-US" sz="2000" dirty="0"/>
              <a:t>FE / FS / PE – Pearson VUE is reopening – location by location</a:t>
            </a:r>
          </a:p>
          <a:p>
            <a:r>
              <a:rPr lang="en-US" sz="2000" dirty="0"/>
              <a:t>Cont. Ed. </a:t>
            </a:r>
            <a:r>
              <a:rPr lang="en-US" sz="2000" u="sng" dirty="0"/>
              <a:t>NOT</a:t>
            </a:r>
            <a:r>
              <a:rPr lang="en-US" sz="2000" dirty="0"/>
              <a:t> canceled / modified at this time</a:t>
            </a:r>
          </a:p>
          <a:p>
            <a:r>
              <a:rPr lang="en-US" sz="2000" dirty="0"/>
              <a:t>Emergency Rule – PE Applicants +1 Year</a:t>
            </a:r>
          </a:p>
          <a:p>
            <a:endParaRPr lang="en-US" sz="2000" dirty="0"/>
          </a:p>
        </p:txBody>
      </p:sp>
      <p:sp>
        <p:nvSpPr>
          <p:cNvPr id="11" name="Title 2">
            <a:extLst>
              <a:ext uri="{FF2B5EF4-FFF2-40B4-BE49-F238E27FC236}">
                <a16:creationId xmlns:a16="http://schemas.microsoft.com/office/drawing/2014/main" id="{2FBDF473-A190-4F98-8993-61F05E747458}"/>
              </a:ext>
            </a:extLst>
          </p:cNvPr>
          <p:cNvSpPr txBox="1">
            <a:spLocks/>
          </p:cNvSpPr>
          <p:nvPr/>
        </p:nvSpPr>
        <p:spPr bwMode="gray">
          <a:xfrm>
            <a:off x="866441" y="838200"/>
            <a:ext cx="6343202" cy="70986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dirty="0"/>
              <a:t>COVID-19 Update</a:t>
            </a:r>
            <a:br>
              <a:rPr lang="en-US" dirty="0"/>
            </a:br>
            <a:endParaRPr lang="en-US" dirty="0"/>
          </a:p>
        </p:txBody>
      </p:sp>
    </p:spTree>
    <p:extLst>
      <p:ext uri="{BB962C8B-B14F-4D97-AF65-F5344CB8AC3E}">
        <p14:creationId xmlns:p14="http://schemas.microsoft.com/office/powerpoint/2010/main" val="1273214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Title 1"/>
          <p:cNvSpPr>
            <a:spLocks noGrp="1"/>
          </p:cNvSpPr>
          <p:nvPr>
            <p:ph type="title"/>
          </p:nvPr>
        </p:nvSpPr>
        <p:spPr>
          <a:xfrm>
            <a:off x="866440" y="577511"/>
            <a:ext cx="6343202" cy="709865"/>
          </a:xfrm>
        </p:spPr>
        <p:txBody>
          <a:bodyPr vert="horz" lIns="91440" tIns="45720" rIns="91440" bIns="45720" rtlCol="0" anchor="ctr">
            <a:normAutofit/>
          </a:bodyPr>
          <a:lstStyle/>
          <a:p>
            <a:r>
              <a:rPr lang="en-US" sz="3600" dirty="0"/>
              <a:t>Website and Social Media</a:t>
            </a:r>
          </a:p>
        </p:txBody>
      </p:sp>
      <p:sp>
        <p:nvSpPr>
          <p:cNvPr id="63491" name="Content Placeholder 2"/>
          <p:cNvSpPr>
            <a:spLocks noGrp="1"/>
          </p:cNvSpPr>
          <p:nvPr>
            <p:ph sz="half" idx="1"/>
          </p:nvPr>
        </p:nvSpPr>
        <p:spPr>
          <a:xfrm>
            <a:off x="502771" y="2040020"/>
            <a:ext cx="3636980" cy="3530604"/>
          </a:xfrm>
        </p:spPr>
        <p:txBody>
          <a:bodyPr vert="horz" lIns="91440" tIns="45720" rIns="91440" bIns="45720" rtlCol="0" anchor="ctr">
            <a:normAutofit lnSpcReduction="10000"/>
          </a:bodyPr>
          <a:lstStyle/>
          <a:p>
            <a:pPr marL="0" indent="0">
              <a:lnSpc>
                <a:spcPct val="90000"/>
              </a:lnSpc>
            </a:pPr>
            <a:r>
              <a:rPr lang="en-US" sz="2000" u="sng" dirty="0">
                <a:solidFill>
                  <a:schemeClr val="tx1"/>
                </a:solidFill>
              </a:rPr>
              <a:t>http://pels.texas.gov</a:t>
            </a:r>
            <a:r>
              <a:rPr lang="en-US" sz="2000" dirty="0">
                <a:solidFill>
                  <a:schemeClr val="tx1"/>
                </a:solidFill>
              </a:rPr>
              <a:t> </a:t>
            </a:r>
          </a:p>
          <a:p>
            <a:pPr>
              <a:lnSpc>
                <a:spcPct val="90000"/>
              </a:lnSpc>
            </a:pPr>
            <a:endParaRPr lang="en-US" sz="1400" dirty="0"/>
          </a:p>
          <a:p>
            <a:pPr>
              <a:lnSpc>
                <a:spcPct val="90000"/>
              </a:lnSpc>
            </a:pPr>
            <a:r>
              <a:rPr lang="en-US" sz="1600" dirty="0"/>
              <a:t>Facebook:  Texas Board of Professional Engineers and Land Surveyors</a:t>
            </a:r>
          </a:p>
          <a:p>
            <a:pPr>
              <a:lnSpc>
                <a:spcPct val="90000"/>
              </a:lnSpc>
            </a:pPr>
            <a:r>
              <a:rPr lang="en-US" sz="1600" dirty="0"/>
              <a:t>Twitter:  TBPELS_Exec </a:t>
            </a:r>
          </a:p>
          <a:p>
            <a:pPr>
              <a:lnSpc>
                <a:spcPct val="90000"/>
              </a:lnSpc>
            </a:pPr>
            <a:r>
              <a:rPr lang="en-US" sz="1600" dirty="0"/>
              <a:t>LinkedIn:  Texas Board of Professional Engineers and Land Surveyors</a:t>
            </a:r>
          </a:p>
          <a:p>
            <a:pPr>
              <a:lnSpc>
                <a:spcPct val="90000"/>
              </a:lnSpc>
            </a:pPr>
            <a:r>
              <a:rPr lang="en-US" sz="1600" dirty="0"/>
              <a:t>YouTube: </a:t>
            </a:r>
            <a:r>
              <a:rPr lang="en-US" sz="1600" u="sng" dirty="0">
                <a:solidFill>
                  <a:schemeClr val="tx1"/>
                </a:solidFill>
              </a:rPr>
              <a:t>https://www.youtube.com/</a:t>
            </a:r>
            <a:r>
              <a:rPr lang="en-US" sz="1600" u="sng" dirty="0"/>
              <a:t> channel/UCm0YTnjR3StveBxWhCT4MiA</a:t>
            </a:r>
          </a:p>
        </p:txBody>
      </p:sp>
      <p:pic>
        <p:nvPicPr>
          <p:cNvPr id="2" name="Picture 1" descr="Icon&#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4626" y="2198434"/>
            <a:ext cx="1451977" cy="1451977"/>
          </a:xfrm>
          <a:prstGeom prst="roundRect">
            <a:avLst>
              <a:gd name="adj" fmla="val 1858"/>
            </a:avLst>
          </a:prstGeom>
          <a:effectLst/>
        </p:spPr>
      </p:pic>
      <p:pic>
        <p:nvPicPr>
          <p:cNvPr id="3" name="Picture 2" descr="Logo&#10;&#10;Description automatically gene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7432" y="2198435"/>
            <a:ext cx="1451977" cy="1451977"/>
          </a:xfrm>
          <a:prstGeom prst="roundRect">
            <a:avLst>
              <a:gd name="adj" fmla="val 1858"/>
            </a:avLst>
          </a:prstGeom>
          <a:effectLst/>
        </p:spPr>
      </p:pic>
      <p:pic>
        <p:nvPicPr>
          <p:cNvPr id="4" name="Picture 3" descr="Icon&#10;&#10;Description automatically generate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7331" y="3813621"/>
            <a:ext cx="1366566" cy="1451977"/>
          </a:xfrm>
          <a:prstGeom prst="roundRect">
            <a:avLst>
              <a:gd name="adj" fmla="val 1858"/>
            </a:avLst>
          </a:prstGeom>
          <a:effectLst/>
        </p:spPr>
      </p:pic>
      <p:pic>
        <p:nvPicPr>
          <p:cNvPr id="6" name="Picture 5" descr="Logo&#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66319" y="3851783"/>
            <a:ext cx="1834205" cy="1375653"/>
          </a:xfrm>
          <a:prstGeom prst="roundRect">
            <a:avLst>
              <a:gd name="adj" fmla="val 1858"/>
            </a:avLst>
          </a:prstGeom>
          <a:effectLst/>
        </p:spPr>
      </p:pic>
    </p:spTree>
    <p:extLst>
      <p:ext uri="{BB962C8B-B14F-4D97-AF65-F5344CB8AC3E}">
        <p14:creationId xmlns:p14="http://schemas.microsoft.com/office/powerpoint/2010/main" val="776161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926123" y="2493186"/>
            <a:ext cx="7291754" cy="28575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normAutofit/>
          </a:bodyPr>
          <a:lstStyle/>
          <a:p>
            <a:pPr marL="0" indent="0">
              <a:buNone/>
            </a:pPr>
            <a:r>
              <a:rPr lang="en-US" dirty="0"/>
              <a:t>Nine Members - Appointed by Governor</a:t>
            </a:r>
          </a:p>
          <a:p>
            <a:r>
              <a:rPr lang="en-US" dirty="0"/>
              <a:t>5 Licensed Professional Engineers</a:t>
            </a:r>
          </a:p>
          <a:p>
            <a:r>
              <a:rPr lang="en-US" dirty="0"/>
              <a:t>1 Registered Professional Land Surveyor</a:t>
            </a:r>
          </a:p>
          <a:p>
            <a:r>
              <a:rPr lang="en-US" dirty="0"/>
              <a:t>3 Public Members</a:t>
            </a:r>
          </a:p>
          <a:p>
            <a:r>
              <a:rPr lang="en-US" dirty="0"/>
              <a:t>1 Ex-Officio Representative from GLO</a:t>
            </a:r>
          </a:p>
          <a:p>
            <a:r>
              <a:rPr lang="en-US" dirty="0"/>
              <a:t>Standard term is 6 years</a:t>
            </a:r>
          </a:p>
          <a:p>
            <a:pPr marL="0" indent="0">
              <a:buNone/>
            </a:pPr>
            <a:endParaRPr lang="en-US" dirty="0">
              <a:latin typeface="Calibri" pitchFamily="34" charset="0"/>
            </a:endParaRPr>
          </a:p>
        </p:txBody>
      </p:sp>
      <p:sp>
        <p:nvSpPr>
          <p:cNvPr id="15362" name="Rectangle 2"/>
          <p:cNvSpPr>
            <a:spLocks noGrp="1" noChangeArrowheads="1"/>
          </p:cNvSpPr>
          <p:nvPr>
            <p:ph type="title"/>
          </p:nvPr>
        </p:nvSpPr>
        <p:spPr>
          <a:xfrm>
            <a:off x="1320604" y="962043"/>
            <a:ext cx="7543800" cy="800669"/>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b" anchorCtr="0" compatLnSpc="1">
            <a:prstTxWarp prst="textNoShape">
              <a:avLst/>
            </a:prstTxWarp>
            <a:normAutofit fontScale="90000"/>
          </a:bodyPr>
          <a:lstStyle/>
          <a:p>
            <a:r>
              <a:rPr lang="en-US" sz="4000" cap="small" dirty="0"/>
              <a:t>Texas Board of Professional Engineers and Land Surveyors</a:t>
            </a:r>
          </a:p>
        </p:txBody>
      </p:sp>
    </p:spTree>
    <p:extLst>
      <p:ext uri="{BB962C8B-B14F-4D97-AF65-F5344CB8AC3E}">
        <p14:creationId xmlns:p14="http://schemas.microsoft.com/office/powerpoint/2010/main" val="3187589564"/>
      </p:ext>
    </p:extLst>
  </p:cSld>
  <p:clrMapOvr>
    <a:masterClrMapping/>
  </p:clrMapOvr>
  <p:transition spd="slow"/>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80th Anniversary Layout">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on Boardroom">
  <a:themeElements>
    <a:clrScheme name="Custom 5">
      <a:dk1>
        <a:sysClr val="windowText" lastClr="000000"/>
      </a:dk1>
      <a:lt1>
        <a:sysClr val="window" lastClr="FFFFFF"/>
      </a:lt1>
      <a:dk2>
        <a:srgbClr val="0E5580"/>
      </a:dk2>
      <a:lt2>
        <a:srgbClr val="EBEBEB"/>
      </a:lt2>
      <a:accent1>
        <a:srgbClr val="7ABC32"/>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492</TotalTime>
  <Words>4202</Words>
  <Application>Microsoft Office PowerPoint</Application>
  <PresentationFormat>On-screen Show (4:3)</PresentationFormat>
  <Paragraphs>528</Paragraphs>
  <Slides>44</Slides>
  <Notes>33</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44</vt:i4>
      </vt:variant>
    </vt:vector>
  </HeadingPairs>
  <TitlesOfParts>
    <vt:vector size="53" baseType="lpstr">
      <vt:lpstr>Arial</vt:lpstr>
      <vt:lpstr>Calibri</vt:lpstr>
      <vt:lpstr>Century Gothic</vt:lpstr>
      <vt:lpstr>Times New Roman</vt:lpstr>
      <vt:lpstr>Wingdings</vt:lpstr>
      <vt:lpstr>Wingdings 3</vt:lpstr>
      <vt:lpstr>1_80th Anniversary Layout</vt:lpstr>
      <vt:lpstr>Ion Boardroom</vt:lpstr>
      <vt:lpstr>Microsoft Excel Chart</vt:lpstr>
      <vt:lpstr>PowerPoint Presentation</vt:lpstr>
      <vt:lpstr>Presenter</vt:lpstr>
      <vt:lpstr>Webinar Info</vt:lpstr>
      <vt:lpstr>Webinar Info</vt:lpstr>
      <vt:lpstr>Agenda</vt:lpstr>
      <vt:lpstr>PowerPoint Presentation</vt:lpstr>
      <vt:lpstr>PowerPoint Presentation</vt:lpstr>
      <vt:lpstr>Website and Social Media</vt:lpstr>
      <vt:lpstr>Texas Board of Professional Engineers and Land Surveyors</vt:lpstr>
      <vt:lpstr>TBPELS Board</vt:lpstr>
      <vt:lpstr>TBPELS Staff</vt:lpstr>
      <vt:lpstr>TBPELS Mission</vt:lpstr>
      <vt:lpstr>History –  New London </vt:lpstr>
      <vt:lpstr>TBPELS History</vt:lpstr>
      <vt:lpstr>Professional Licensing &amp; Registration</vt:lpstr>
      <vt:lpstr>Professional Licensing</vt:lpstr>
      <vt:lpstr>Public Perception - Licensure</vt:lpstr>
      <vt:lpstr>Public Perception - Ethics  </vt:lpstr>
      <vt:lpstr>PowerPoint Presentation</vt:lpstr>
      <vt:lpstr>Professional Responsibility: Competence</vt:lpstr>
      <vt:lpstr>Professional Responsibility:  Ethics</vt:lpstr>
      <vt:lpstr>Professionalism</vt:lpstr>
      <vt:lpstr>Professional Responsibility</vt:lpstr>
      <vt:lpstr>Professional Responsibility</vt:lpstr>
      <vt:lpstr>Signing and Sealing</vt:lpstr>
      <vt:lpstr>Professional Services  Procurement Act (PSPA)</vt:lpstr>
      <vt:lpstr>Continuing Education</vt:lpstr>
      <vt:lpstr>Continuing Education</vt:lpstr>
      <vt:lpstr>Continuing Education</vt:lpstr>
      <vt:lpstr>Continuing Education</vt:lpstr>
      <vt:lpstr>Compliance &amp; Enforcement</vt:lpstr>
      <vt:lpstr>Enforcement - Filing A Complaint</vt:lpstr>
      <vt:lpstr>Board Actions</vt:lpstr>
      <vt:lpstr>Additional Enforcement Options</vt:lpstr>
      <vt:lpstr>Enforcement</vt:lpstr>
      <vt:lpstr>Preventing Complaints</vt:lpstr>
      <vt:lpstr>Engineering Policy Advisory Opinions</vt:lpstr>
      <vt:lpstr>TBPELS – Technical Experts  </vt:lpstr>
      <vt:lpstr>Surveyor Update</vt:lpstr>
      <vt:lpstr>87th Legislative Session (2021)</vt:lpstr>
      <vt:lpstr>Engagement - Webinars</vt:lpstr>
      <vt:lpstr>Outreach</vt:lpstr>
      <vt:lpstr>Webinar Info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Lance Kinney</dc:creator>
  <cp:lastModifiedBy>Rick Strong</cp:lastModifiedBy>
  <cp:revision>36</cp:revision>
  <dcterms:created xsi:type="dcterms:W3CDTF">2020-12-01T22:10:27Z</dcterms:created>
  <dcterms:modified xsi:type="dcterms:W3CDTF">2021-01-29T15:40:58Z</dcterms:modified>
</cp:coreProperties>
</file>